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9" r:id="rId1"/>
  </p:sldMasterIdLst>
  <p:notesMasterIdLst>
    <p:notesMasterId r:id="rId174"/>
  </p:notesMasterIdLst>
  <p:sldIdLst>
    <p:sldId id="519" r:id="rId2"/>
    <p:sldId id="671" r:id="rId3"/>
    <p:sldId id="545" r:id="rId4"/>
    <p:sldId id="612" r:id="rId5"/>
    <p:sldId id="615" r:id="rId6"/>
    <p:sldId id="590" r:id="rId7"/>
    <p:sldId id="566" r:id="rId8"/>
    <p:sldId id="540" r:id="rId9"/>
    <p:sldId id="541" r:id="rId10"/>
    <p:sldId id="542" r:id="rId11"/>
    <p:sldId id="543" r:id="rId12"/>
    <p:sldId id="567" r:id="rId13"/>
    <p:sldId id="570" r:id="rId14"/>
    <p:sldId id="571" r:id="rId15"/>
    <p:sldId id="568" r:id="rId16"/>
    <p:sldId id="569" r:id="rId17"/>
    <p:sldId id="468" r:id="rId18"/>
    <p:sldId id="469" r:id="rId19"/>
    <p:sldId id="470" r:id="rId20"/>
    <p:sldId id="471" r:id="rId21"/>
    <p:sldId id="472" r:id="rId22"/>
    <p:sldId id="499" r:id="rId23"/>
    <p:sldId id="547" r:id="rId24"/>
    <p:sldId id="616" r:id="rId25"/>
    <p:sldId id="325" r:id="rId26"/>
    <p:sldId id="670" r:id="rId27"/>
    <p:sldId id="329" r:id="rId28"/>
    <p:sldId id="485" r:id="rId29"/>
    <p:sldId id="504" r:id="rId30"/>
    <p:sldId id="488" r:id="rId31"/>
    <p:sldId id="486" r:id="rId32"/>
    <p:sldId id="327" r:id="rId33"/>
    <p:sldId id="497" r:id="rId34"/>
    <p:sldId id="521" r:id="rId35"/>
    <p:sldId id="617" r:id="rId36"/>
    <p:sldId id="627" r:id="rId37"/>
    <p:sldId id="618" r:id="rId38"/>
    <p:sldId id="628" r:id="rId39"/>
    <p:sldId id="639" r:id="rId40"/>
    <p:sldId id="591" r:id="rId41"/>
    <p:sldId id="629" r:id="rId42"/>
    <p:sldId id="594" r:id="rId43"/>
    <p:sldId id="640" r:id="rId44"/>
    <p:sldId id="619" r:id="rId45"/>
    <p:sldId id="632" r:id="rId46"/>
    <p:sldId id="631" r:id="rId47"/>
    <p:sldId id="592" r:id="rId48"/>
    <p:sldId id="621" r:id="rId49"/>
    <p:sldId id="634" r:id="rId50"/>
    <p:sldId id="635" r:id="rId51"/>
    <p:sldId id="636" r:id="rId52"/>
    <p:sldId id="641" r:id="rId53"/>
    <p:sldId id="642" r:id="rId54"/>
    <p:sldId id="654" r:id="rId55"/>
    <p:sldId id="643" r:id="rId56"/>
    <p:sldId id="644" r:id="rId57"/>
    <p:sldId id="645" r:id="rId58"/>
    <p:sldId id="663" r:id="rId59"/>
    <p:sldId id="664" r:id="rId60"/>
    <p:sldId id="661" r:id="rId61"/>
    <p:sldId id="662" r:id="rId62"/>
    <p:sldId id="600" r:id="rId63"/>
    <p:sldId id="637" r:id="rId64"/>
    <p:sldId id="593" r:id="rId65"/>
    <p:sldId id="638" r:id="rId66"/>
    <p:sldId id="620" r:id="rId67"/>
    <p:sldId id="646" r:id="rId68"/>
    <p:sldId id="604" r:id="rId69"/>
    <p:sldId id="665" r:id="rId70"/>
    <p:sldId id="666" r:id="rId71"/>
    <p:sldId id="667" r:id="rId72"/>
    <p:sldId id="668" r:id="rId73"/>
    <p:sldId id="669" r:id="rId74"/>
    <p:sldId id="648" r:id="rId75"/>
    <p:sldId id="651" r:id="rId76"/>
    <p:sldId id="652" r:id="rId77"/>
    <p:sldId id="653" r:id="rId78"/>
    <p:sldId id="595" r:id="rId79"/>
    <p:sldId id="608" r:id="rId80"/>
    <p:sldId id="603" r:id="rId81"/>
    <p:sldId id="655" r:id="rId82"/>
    <p:sldId id="657" r:id="rId83"/>
    <p:sldId id="658" r:id="rId84"/>
    <p:sldId id="659" r:id="rId85"/>
    <p:sldId id="660" r:id="rId86"/>
    <p:sldId id="596" r:id="rId87"/>
    <p:sldId id="597" r:id="rId88"/>
    <p:sldId id="598" r:id="rId89"/>
    <p:sldId id="599" r:id="rId90"/>
    <p:sldId id="622" r:id="rId91"/>
    <p:sldId id="623" r:id="rId92"/>
    <p:sldId id="624" r:id="rId93"/>
    <p:sldId id="625" r:id="rId94"/>
    <p:sldId id="626" r:id="rId95"/>
    <p:sldId id="387" r:id="rId96"/>
    <p:sldId id="476" r:id="rId97"/>
    <p:sldId id="416" r:id="rId98"/>
    <p:sldId id="514" r:id="rId99"/>
    <p:sldId id="605" r:id="rId100"/>
    <p:sldId id="427" r:id="rId101"/>
    <p:sldId id="349" r:id="rId102"/>
    <p:sldId id="270" r:id="rId103"/>
    <p:sldId id="268" r:id="rId104"/>
    <p:sldId id="515" r:id="rId105"/>
    <p:sldId id="437" r:id="rId106"/>
    <p:sldId id="549" r:id="rId107"/>
    <p:sldId id="424" r:id="rId108"/>
    <p:sldId id="478" r:id="rId109"/>
    <p:sldId id="516" r:id="rId110"/>
    <p:sldId id="477" r:id="rId111"/>
    <p:sldId id="425" r:id="rId112"/>
    <p:sldId id="428" r:id="rId113"/>
    <p:sldId id="435" r:id="rId114"/>
    <p:sldId id="553" r:id="rId115"/>
    <p:sldId id="554" r:id="rId116"/>
    <p:sldId id="525" r:id="rId117"/>
    <p:sldId id="429" r:id="rId118"/>
    <p:sldId id="490" r:id="rId119"/>
    <p:sldId id="527" r:id="rId120"/>
    <p:sldId id="528" r:id="rId121"/>
    <p:sldId id="529" r:id="rId122"/>
    <p:sldId id="531" r:id="rId123"/>
    <p:sldId id="535" r:id="rId124"/>
    <p:sldId id="400" r:id="rId125"/>
    <p:sldId id="512" r:id="rId126"/>
    <p:sldId id="443" r:id="rId127"/>
    <p:sldId id="444" r:id="rId128"/>
    <p:sldId id="534" r:id="rId129"/>
    <p:sldId id="557" r:id="rId130"/>
    <p:sldId id="560" r:id="rId131"/>
    <p:sldId id="649" r:id="rId132"/>
    <p:sldId id="650" r:id="rId133"/>
    <p:sldId id="445" r:id="rId134"/>
    <p:sldId id="555" r:id="rId135"/>
    <p:sldId id="556" r:id="rId136"/>
    <p:sldId id="402" r:id="rId137"/>
    <p:sldId id="438" r:id="rId138"/>
    <p:sldId id="439" r:id="rId139"/>
    <p:sldId id="440" r:id="rId140"/>
    <p:sldId id="454" r:id="rId141"/>
    <p:sldId id="510" r:id="rId142"/>
    <p:sldId id="509" r:id="rId143"/>
    <p:sldId id="401" r:id="rId144"/>
    <p:sldId id="410" r:id="rId145"/>
    <p:sldId id="563" r:id="rId146"/>
    <p:sldId id="561" r:id="rId147"/>
    <p:sldId id="562" r:id="rId148"/>
    <p:sldId id="350" r:id="rId149"/>
    <p:sldId id="558" r:id="rId150"/>
    <p:sldId id="564" r:id="rId151"/>
    <p:sldId id="565" r:id="rId152"/>
    <p:sldId id="559" r:id="rId153"/>
    <p:sldId id="524" r:id="rId154"/>
    <p:sldId id="494" r:id="rId155"/>
    <p:sldId id="495" r:id="rId156"/>
    <p:sldId id="496" r:id="rId157"/>
    <p:sldId id="351" r:id="rId158"/>
    <p:sldId id="413" r:id="rId159"/>
    <p:sldId id="409" r:id="rId160"/>
    <p:sldId id="407" r:id="rId161"/>
    <p:sldId id="392" r:id="rId162"/>
    <p:sldId id="393" r:id="rId163"/>
    <p:sldId id="394" r:id="rId164"/>
    <p:sldId id="395" r:id="rId165"/>
    <p:sldId id="396" r:id="rId166"/>
    <p:sldId id="370" r:id="rId167"/>
    <p:sldId id="371" r:id="rId168"/>
    <p:sldId id="338" r:id="rId169"/>
    <p:sldId id="366" r:id="rId170"/>
    <p:sldId id="377" r:id="rId171"/>
    <p:sldId id="452" r:id="rId172"/>
    <p:sldId id="513" r:id="rId17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charset="0"/>
        <a:ea typeface="MS PGothic" charset="0"/>
        <a:cs typeface="MS PGothic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charset="0"/>
        <a:ea typeface="MS PGothic" charset="0"/>
        <a:cs typeface="MS PGothic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charset="0"/>
        <a:ea typeface="MS PGothic" charset="0"/>
        <a:cs typeface="MS PGothic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charset="0"/>
        <a:ea typeface="MS PGothic" charset="0"/>
        <a:cs typeface="MS PGothic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charset="0"/>
        <a:ea typeface="MS PGothic" charset="0"/>
        <a:cs typeface="MS PGothic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Garamond" charset="0"/>
        <a:ea typeface="MS PGothic" charset="0"/>
        <a:cs typeface="MS PGothic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Garamond" charset="0"/>
        <a:ea typeface="MS PGothic" charset="0"/>
        <a:cs typeface="MS PGothic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Garamond" charset="0"/>
        <a:ea typeface="MS PGothic" charset="0"/>
        <a:cs typeface="MS PGothic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Garamond" charset="0"/>
        <a:ea typeface="MS PGothic" charset="0"/>
        <a:cs typeface="MS PGothic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clrMode="bw"/>
  <p:clrMru>
    <a:srgbClr val="99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129" autoAdjust="0"/>
    <p:restoredTop sz="94660"/>
  </p:normalViewPr>
  <p:slideViewPr>
    <p:cSldViewPr>
      <p:cViewPr>
        <p:scale>
          <a:sx n="75" d="100"/>
          <a:sy n="75" d="100"/>
        </p:scale>
        <p:origin x="-504" y="-4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7424"/>
    </p:cViewPr>
  </p:sorterViewPr>
  <p:notesViewPr>
    <p:cSldViewPr>
      <p:cViewPr varScale="1">
        <p:scale>
          <a:sx n="87" d="100"/>
          <a:sy n="87" d="100"/>
        </p:scale>
        <p:origin x="-3760" y="-10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42" Type="http://schemas.openxmlformats.org/officeDocument/2006/relationships/slide" Target="slides/slide141.xml"/><Relationship Id="rId143" Type="http://schemas.openxmlformats.org/officeDocument/2006/relationships/slide" Target="slides/slide142.xml"/><Relationship Id="rId144" Type="http://schemas.openxmlformats.org/officeDocument/2006/relationships/slide" Target="slides/slide143.xml"/><Relationship Id="rId145" Type="http://schemas.openxmlformats.org/officeDocument/2006/relationships/slide" Target="slides/slide144.xml"/><Relationship Id="rId146" Type="http://schemas.openxmlformats.org/officeDocument/2006/relationships/slide" Target="slides/slide145.xml"/><Relationship Id="rId147" Type="http://schemas.openxmlformats.org/officeDocument/2006/relationships/slide" Target="slides/slide146.xml"/><Relationship Id="rId148" Type="http://schemas.openxmlformats.org/officeDocument/2006/relationships/slide" Target="slides/slide147.xml"/><Relationship Id="rId149" Type="http://schemas.openxmlformats.org/officeDocument/2006/relationships/slide" Target="slides/slide14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80" Type="http://schemas.openxmlformats.org/officeDocument/2006/relationships/slide" Target="slides/slide79.xml"/><Relationship Id="rId81" Type="http://schemas.openxmlformats.org/officeDocument/2006/relationships/slide" Target="slides/slide80.xml"/><Relationship Id="rId82" Type="http://schemas.openxmlformats.org/officeDocument/2006/relationships/slide" Target="slides/slide81.xml"/><Relationship Id="rId83" Type="http://schemas.openxmlformats.org/officeDocument/2006/relationships/slide" Target="slides/slide82.xml"/><Relationship Id="rId84" Type="http://schemas.openxmlformats.org/officeDocument/2006/relationships/slide" Target="slides/slide83.xml"/><Relationship Id="rId85" Type="http://schemas.openxmlformats.org/officeDocument/2006/relationships/slide" Target="slides/slide84.xml"/><Relationship Id="rId86" Type="http://schemas.openxmlformats.org/officeDocument/2006/relationships/slide" Target="slides/slide85.xml"/><Relationship Id="rId87" Type="http://schemas.openxmlformats.org/officeDocument/2006/relationships/slide" Target="slides/slide86.xml"/><Relationship Id="rId88" Type="http://schemas.openxmlformats.org/officeDocument/2006/relationships/slide" Target="slides/slide87.xml"/><Relationship Id="rId89" Type="http://schemas.openxmlformats.org/officeDocument/2006/relationships/slide" Target="slides/slide88.xml"/><Relationship Id="rId110" Type="http://schemas.openxmlformats.org/officeDocument/2006/relationships/slide" Target="slides/slide109.xml"/><Relationship Id="rId111" Type="http://schemas.openxmlformats.org/officeDocument/2006/relationships/slide" Target="slides/slide110.xml"/><Relationship Id="rId112" Type="http://schemas.openxmlformats.org/officeDocument/2006/relationships/slide" Target="slides/slide111.xml"/><Relationship Id="rId113" Type="http://schemas.openxmlformats.org/officeDocument/2006/relationships/slide" Target="slides/slide112.xml"/><Relationship Id="rId114" Type="http://schemas.openxmlformats.org/officeDocument/2006/relationships/slide" Target="slides/slide113.xml"/><Relationship Id="rId115" Type="http://schemas.openxmlformats.org/officeDocument/2006/relationships/slide" Target="slides/slide114.xml"/><Relationship Id="rId116" Type="http://schemas.openxmlformats.org/officeDocument/2006/relationships/slide" Target="slides/slide115.xml"/><Relationship Id="rId117" Type="http://schemas.openxmlformats.org/officeDocument/2006/relationships/slide" Target="slides/slide116.xml"/><Relationship Id="rId118" Type="http://schemas.openxmlformats.org/officeDocument/2006/relationships/slide" Target="slides/slide117.xml"/><Relationship Id="rId119" Type="http://schemas.openxmlformats.org/officeDocument/2006/relationships/slide" Target="slides/slide118.xml"/><Relationship Id="rId150" Type="http://schemas.openxmlformats.org/officeDocument/2006/relationships/slide" Target="slides/slide149.xml"/><Relationship Id="rId151" Type="http://schemas.openxmlformats.org/officeDocument/2006/relationships/slide" Target="slides/slide150.xml"/><Relationship Id="rId152" Type="http://schemas.openxmlformats.org/officeDocument/2006/relationships/slide" Target="slides/slide15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53" Type="http://schemas.openxmlformats.org/officeDocument/2006/relationships/slide" Target="slides/slide152.xml"/><Relationship Id="rId154" Type="http://schemas.openxmlformats.org/officeDocument/2006/relationships/slide" Target="slides/slide153.xml"/><Relationship Id="rId155" Type="http://schemas.openxmlformats.org/officeDocument/2006/relationships/slide" Target="slides/slide154.xml"/><Relationship Id="rId156" Type="http://schemas.openxmlformats.org/officeDocument/2006/relationships/slide" Target="slides/slide155.xml"/><Relationship Id="rId157" Type="http://schemas.openxmlformats.org/officeDocument/2006/relationships/slide" Target="slides/slide156.xml"/><Relationship Id="rId158" Type="http://schemas.openxmlformats.org/officeDocument/2006/relationships/slide" Target="slides/slide157.xml"/><Relationship Id="rId159" Type="http://schemas.openxmlformats.org/officeDocument/2006/relationships/slide" Target="slides/slide15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90" Type="http://schemas.openxmlformats.org/officeDocument/2006/relationships/slide" Target="slides/slide89.xml"/><Relationship Id="rId91" Type="http://schemas.openxmlformats.org/officeDocument/2006/relationships/slide" Target="slides/slide90.xml"/><Relationship Id="rId92" Type="http://schemas.openxmlformats.org/officeDocument/2006/relationships/slide" Target="slides/slide91.xml"/><Relationship Id="rId93" Type="http://schemas.openxmlformats.org/officeDocument/2006/relationships/slide" Target="slides/slide92.xml"/><Relationship Id="rId94" Type="http://schemas.openxmlformats.org/officeDocument/2006/relationships/slide" Target="slides/slide93.xml"/><Relationship Id="rId95" Type="http://schemas.openxmlformats.org/officeDocument/2006/relationships/slide" Target="slides/slide94.xml"/><Relationship Id="rId96" Type="http://schemas.openxmlformats.org/officeDocument/2006/relationships/slide" Target="slides/slide95.xml"/><Relationship Id="rId97" Type="http://schemas.openxmlformats.org/officeDocument/2006/relationships/slide" Target="slides/slide96.xml"/><Relationship Id="rId98" Type="http://schemas.openxmlformats.org/officeDocument/2006/relationships/slide" Target="slides/slide97.xml"/><Relationship Id="rId99" Type="http://schemas.openxmlformats.org/officeDocument/2006/relationships/slide" Target="slides/slide98.xml"/><Relationship Id="rId120" Type="http://schemas.openxmlformats.org/officeDocument/2006/relationships/slide" Target="slides/slide119.xml"/><Relationship Id="rId121" Type="http://schemas.openxmlformats.org/officeDocument/2006/relationships/slide" Target="slides/slide120.xml"/><Relationship Id="rId122" Type="http://schemas.openxmlformats.org/officeDocument/2006/relationships/slide" Target="slides/slide121.xml"/><Relationship Id="rId123" Type="http://schemas.openxmlformats.org/officeDocument/2006/relationships/slide" Target="slides/slide122.xml"/><Relationship Id="rId124" Type="http://schemas.openxmlformats.org/officeDocument/2006/relationships/slide" Target="slides/slide123.xml"/><Relationship Id="rId125" Type="http://schemas.openxmlformats.org/officeDocument/2006/relationships/slide" Target="slides/slide124.xml"/><Relationship Id="rId126" Type="http://schemas.openxmlformats.org/officeDocument/2006/relationships/slide" Target="slides/slide125.xml"/><Relationship Id="rId127" Type="http://schemas.openxmlformats.org/officeDocument/2006/relationships/slide" Target="slides/slide126.xml"/><Relationship Id="rId128" Type="http://schemas.openxmlformats.org/officeDocument/2006/relationships/slide" Target="slides/slide127.xml"/><Relationship Id="rId129" Type="http://schemas.openxmlformats.org/officeDocument/2006/relationships/slide" Target="slides/slide128.xml"/><Relationship Id="rId160" Type="http://schemas.openxmlformats.org/officeDocument/2006/relationships/slide" Target="slides/slide159.xml"/><Relationship Id="rId161" Type="http://schemas.openxmlformats.org/officeDocument/2006/relationships/slide" Target="slides/slide160.xml"/><Relationship Id="rId162" Type="http://schemas.openxmlformats.org/officeDocument/2006/relationships/slide" Target="slides/slide161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63" Type="http://schemas.openxmlformats.org/officeDocument/2006/relationships/slide" Target="slides/slide162.xml"/><Relationship Id="rId164" Type="http://schemas.openxmlformats.org/officeDocument/2006/relationships/slide" Target="slides/slide163.xml"/><Relationship Id="rId165" Type="http://schemas.openxmlformats.org/officeDocument/2006/relationships/slide" Target="slides/slide164.xml"/><Relationship Id="rId166" Type="http://schemas.openxmlformats.org/officeDocument/2006/relationships/slide" Target="slides/slide165.xml"/><Relationship Id="rId167" Type="http://schemas.openxmlformats.org/officeDocument/2006/relationships/slide" Target="slides/slide166.xml"/><Relationship Id="rId168" Type="http://schemas.openxmlformats.org/officeDocument/2006/relationships/slide" Target="slides/slide167.xml"/><Relationship Id="rId169" Type="http://schemas.openxmlformats.org/officeDocument/2006/relationships/slide" Target="slides/slide16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130" Type="http://schemas.openxmlformats.org/officeDocument/2006/relationships/slide" Target="slides/slide129.xml"/><Relationship Id="rId131" Type="http://schemas.openxmlformats.org/officeDocument/2006/relationships/slide" Target="slides/slide130.xml"/><Relationship Id="rId132" Type="http://schemas.openxmlformats.org/officeDocument/2006/relationships/slide" Target="slides/slide131.xml"/><Relationship Id="rId133" Type="http://schemas.openxmlformats.org/officeDocument/2006/relationships/slide" Target="slides/slide132.xml"/><Relationship Id="rId134" Type="http://schemas.openxmlformats.org/officeDocument/2006/relationships/slide" Target="slides/slide133.xml"/><Relationship Id="rId135" Type="http://schemas.openxmlformats.org/officeDocument/2006/relationships/slide" Target="slides/slide134.xml"/><Relationship Id="rId136" Type="http://schemas.openxmlformats.org/officeDocument/2006/relationships/slide" Target="slides/slide135.xml"/><Relationship Id="rId137" Type="http://schemas.openxmlformats.org/officeDocument/2006/relationships/slide" Target="slides/slide136.xml"/><Relationship Id="rId138" Type="http://schemas.openxmlformats.org/officeDocument/2006/relationships/slide" Target="slides/slide137.xml"/><Relationship Id="rId139" Type="http://schemas.openxmlformats.org/officeDocument/2006/relationships/slide" Target="slides/slide138.xml"/><Relationship Id="rId170" Type="http://schemas.openxmlformats.org/officeDocument/2006/relationships/slide" Target="slides/slide169.xml"/><Relationship Id="rId171" Type="http://schemas.openxmlformats.org/officeDocument/2006/relationships/slide" Target="slides/slide170.xml"/><Relationship Id="rId172" Type="http://schemas.openxmlformats.org/officeDocument/2006/relationships/slide" Target="slides/slide171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173" Type="http://schemas.openxmlformats.org/officeDocument/2006/relationships/slide" Target="slides/slide172.xml"/><Relationship Id="rId174" Type="http://schemas.openxmlformats.org/officeDocument/2006/relationships/notesMaster" Target="notesMasters/notesMaster1.xml"/><Relationship Id="rId175" Type="http://schemas.openxmlformats.org/officeDocument/2006/relationships/printerSettings" Target="printerSettings/printerSettings1.bin"/><Relationship Id="rId176" Type="http://schemas.openxmlformats.org/officeDocument/2006/relationships/presProps" Target="presProps.xml"/><Relationship Id="rId177" Type="http://schemas.openxmlformats.org/officeDocument/2006/relationships/viewProps" Target="viewProps.xml"/><Relationship Id="rId178" Type="http://schemas.openxmlformats.org/officeDocument/2006/relationships/theme" Target="theme/theme1.xml"/><Relationship Id="rId179" Type="http://schemas.openxmlformats.org/officeDocument/2006/relationships/tableStyles" Target="tableStyles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73" Type="http://schemas.openxmlformats.org/officeDocument/2006/relationships/slide" Target="slides/slide72.xml"/><Relationship Id="rId74" Type="http://schemas.openxmlformats.org/officeDocument/2006/relationships/slide" Target="slides/slide73.xml"/><Relationship Id="rId75" Type="http://schemas.openxmlformats.org/officeDocument/2006/relationships/slide" Target="slides/slide74.xml"/><Relationship Id="rId76" Type="http://schemas.openxmlformats.org/officeDocument/2006/relationships/slide" Target="slides/slide75.xml"/><Relationship Id="rId77" Type="http://schemas.openxmlformats.org/officeDocument/2006/relationships/slide" Target="slides/slide76.xml"/><Relationship Id="rId78" Type="http://schemas.openxmlformats.org/officeDocument/2006/relationships/slide" Target="slides/slide77.xml"/><Relationship Id="rId79" Type="http://schemas.openxmlformats.org/officeDocument/2006/relationships/slide" Target="slides/slide7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100" Type="http://schemas.openxmlformats.org/officeDocument/2006/relationships/slide" Target="slides/slide99.xml"/><Relationship Id="rId101" Type="http://schemas.openxmlformats.org/officeDocument/2006/relationships/slide" Target="slides/slide100.xml"/><Relationship Id="rId102" Type="http://schemas.openxmlformats.org/officeDocument/2006/relationships/slide" Target="slides/slide101.xml"/><Relationship Id="rId103" Type="http://schemas.openxmlformats.org/officeDocument/2006/relationships/slide" Target="slides/slide102.xml"/><Relationship Id="rId104" Type="http://schemas.openxmlformats.org/officeDocument/2006/relationships/slide" Target="slides/slide103.xml"/><Relationship Id="rId105" Type="http://schemas.openxmlformats.org/officeDocument/2006/relationships/slide" Target="slides/slide104.xml"/><Relationship Id="rId106" Type="http://schemas.openxmlformats.org/officeDocument/2006/relationships/slide" Target="slides/slide105.xml"/><Relationship Id="rId107" Type="http://schemas.openxmlformats.org/officeDocument/2006/relationships/slide" Target="slides/slide106.xml"/><Relationship Id="rId108" Type="http://schemas.openxmlformats.org/officeDocument/2006/relationships/slide" Target="slides/slide107.xml"/><Relationship Id="rId109" Type="http://schemas.openxmlformats.org/officeDocument/2006/relationships/slide" Target="slides/slide108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40" Type="http://schemas.openxmlformats.org/officeDocument/2006/relationships/slide" Target="slides/slide139.xml"/><Relationship Id="rId141" Type="http://schemas.openxmlformats.org/officeDocument/2006/relationships/slide" Target="slides/slide1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58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58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58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D1D3FDE5-432C-9E4E-822A-FD787FEE24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6983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itchFamily="34" charset="-128"/>
        <a:cs typeface="MS PGothic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itchFamily="34" charset="-128"/>
        <a:cs typeface="MS PGothic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itchFamily="34" charset="-128"/>
        <a:cs typeface="MS PGothic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itchFamily="34" charset="-128"/>
        <a:cs typeface="MS PGothic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itchFamily="34" charset="-128"/>
        <a:cs typeface="MS PGothic" charset="0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7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3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6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1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3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9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6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9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3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6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7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8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1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2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7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8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5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7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Slide Number Placeholder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9pPr>
          </a:lstStyle>
          <a:p>
            <a:fld id="{A3B01A88-927E-1940-A52E-690B8214B7D2}" type="slidenum">
              <a:rPr lang="en-US" sz="1200">
                <a:latin typeface="Arial" charset="0"/>
              </a:rPr>
              <a:pPr/>
              <a:t>21</a:t>
            </a:fld>
            <a:endParaRPr lang="en-US" sz="1200">
              <a:latin typeface="Arial" charset="0"/>
            </a:endParaRPr>
          </a:p>
        </p:txBody>
      </p:sp>
      <p:sp>
        <p:nvSpPr>
          <p:cNvPr id="39938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9pPr>
          </a:lstStyle>
          <a:p>
            <a:pPr algn="r" eaLnBrk="1" hangingPunct="1"/>
            <a:fld id="{454EF809-CE63-4E44-A0D5-109EFBC6060D}" type="slidenum">
              <a:rPr lang="en-US" sz="1200">
                <a:latin typeface="Arial" charset="0"/>
              </a:rPr>
              <a:pPr algn="r" eaLnBrk="1" hangingPunct="1"/>
              <a:t>21</a:t>
            </a:fld>
            <a:endParaRPr lang="en-US" sz="1200">
              <a:latin typeface="Arial" charset="0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29184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1428" tIns="45714" rIns="91428" bIns="45714"/>
          <a:lstStyle/>
          <a:p>
            <a:pPr eaLnBrk="1" hangingPunct="1">
              <a:defRPr/>
            </a:pPr>
            <a:endParaRPr lang="en-US" smtClean="0">
              <a:ea typeface="ＭＳ Ｐゴシック" charset="0"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9pPr>
          </a:lstStyle>
          <a:p>
            <a:fld id="{541A96BC-1C65-2040-878C-C118D86AA4FE}" type="slidenum">
              <a:rPr lang="en-US" sz="1200">
                <a:latin typeface="Arial" charset="0"/>
              </a:rPr>
              <a:pPr/>
              <a:t>97</a:t>
            </a:fld>
            <a:endParaRPr lang="en-US" sz="1200">
              <a:latin typeface="Arial" charset="0"/>
            </a:endParaRPr>
          </a:p>
        </p:txBody>
      </p:sp>
      <p:sp>
        <p:nvSpPr>
          <p:cNvPr id="66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4113" y="692150"/>
            <a:ext cx="4554537" cy="3416300"/>
          </a:xfrm>
          <a:ln/>
        </p:spPr>
      </p:sp>
      <p:sp>
        <p:nvSpPr>
          <p:cNvPr id="229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pPr eaLnBrk="1" hangingPunct="1">
              <a:defRPr/>
            </a:pPr>
            <a:endParaRPr lang="en-US" smtClean="0">
              <a:ea typeface="ＭＳ Ｐゴシック" charset="0"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9pPr>
          </a:lstStyle>
          <a:p>
            <a:fld id="{55E16BE6-CA42-5C4B-8FBC-0268E3089653}" type="slidenum">
              <a:rPr lang="en-US" sz="1200">
                <a:latin typeface="Arial" charset="0"/>
              </a:rPr>
              <a:pPr/>
              <a:t>111</a:t>
            </a:fld>
            <a:endParaRPr lang="en-US" sz="1200">
              <a:latin typeface="Arial" charset="0"/>
            </a:endParaRPr>
          </a:p>
        </p:txBody>
      </p:sp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4113" y="692150"/>
            <a:ext cx="4554537" cy="3416300"/>
          </a:xfrm>
          <a:ln/>
        </p:spPr>
      </p:sp>
      <p:sp>
        <p:nvSpPr>
          <p:cNvPr id="2396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pPr eaLnBrk="1" hangingPunct="1">
              <a:defRPr/>
            </a:pPr>
            <a:endParaRPr lang="en-US" smtClean="0">
              <a:ea typeface="ＭＳ Ｐゴシック" charset="0"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9pPr>
          </a:lstStyle>
          <a:p>
            <a:fld id="{EAC01072-B54A-5A40-B9DD-D4A690E684D3}" type="slidenum">
              <a:rPr lang="en-US" sz="1200">
                <a:latin typeface="Arial" charset="0"/>
              </a:rPr>
              <a:pPr/>
              <a:t>113</a:t>
            </a:fld>
            <a:endParaRPr lang="en-US" sz="1200">
              <a:latin typeface="Arial" charset="0"/>
            </a:endParaRPr>
          </a:p>
        </p:txBody>
      </p:sp>
      <p:sp>
        <p:nvSpPr>
          <p:cNvPr id="92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4113" y="692150"/>
            <a:ext cx="4554537" cy="3416300"/>
          </a:xfrm>
          <a:ln/>
        </p:spPr>
      </p:sp>
      <p:sp>
        <p:nvSpPr>
          <p:cNvPr id="260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pPr eaLnBrk="1" hangingPunct="1">
              <a:defRPr/>
            </a:pPr>
            <a:endParaRPr lang="en-US" sz="1000" smtClean="0">
              <a:ea typeface="ＭＳ Ｐゴシック" charset="0"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9pPr>
          </a:lstStyle>
          <a:p>
            <a:fld id="{EA31BC52-CC4E-6646-BE83-E649BC3C9D53}" type="slidenum">
              <a:rPr lang="en-US" sz="1200">
                <a:latin typeface="Arial" charset="0"/>
              </a:rPr>
              <a:pPr/>
              <a:t>126</a:t>
            </a:fld>
            <a:endParaRPr lang="en-US" sz="1200">
              <a:latin typeface="Arial" charset="0"/>
            </a:endParaRPr>
          </a:p>
        </p:txBody>
      </p:sp>
      <p:sp>
        <p:nvSpPr>
          <p:cNvPr id="1177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4113" y="692150"/>
            <a:ext cx="4554537" cy="3416300"/>
          </a:xfrm>
          <a:ln/>
        </p:spPr>
      </p:sp>
      <p:sp>
        <p:nvSpPr>
          <p:cNvPr id="271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pPr eaLnBrk="1" hangingPunct="1">
              <a:defRPr/>
            </a:pPr>
            <a:endParaRPr lang="en-US" smtClean="0">
              <a:ea typeface="ＭＳ Ｐゴシック" charset="0"/>
              <a:cs typeface="+mn-cs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9pPr>
          </a:lstStyle>
          <a:p>
            <a:fld id="{EA31BC52-CC4E-6646-BE83-E649BC3C9D53}" type="slidenum">
              <a:rPr lang="en-US" sz="1200">
                <a:latin typeface="Arial" charset="0"/>
              </a:rPr>
              <a:pPr/>
              <a:t>131</a:t>
            </a:fld>
            <a:endParaRPr lang="en-US" sz="1200">
              <a:latin typeface="Arial" charset="0"/>
            </a:endParaRPr>
          </a:p>
        </p:txBody>
      </p:sp>
      <p:sp>
        <p:nvSpPr>
          <p:cNvPr id="1177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4113" y="692150"/>
            <a:ext cx="4554537" cy="3416300"/>
          </a:xfrm>
          <a:ln/>
        </p:spPr>
      </p:sp>
      <p:sp>
        <p:nvSpPr>
          <p:cNvPr id="271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pPr eaLnBrk="1" hangingPunct="1">
              <a:defRPr/>
            </a:pPr>
            <a:endParaRPr lang="en-US" smtClean="0">
              <a:ea typeface="ＭＳ Ｐゴシック" charset="0"/>
              <a:cs typeface="+mn-c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9pPr>
          </a:lstStyle>
          <a:p>
            <a:fld id="{A5207C8C-A1B4-5C43-AE7F-8D05E7C952CB}" type="slidenum">
              <a:rPr lang="en-US" sz="1200">
                <a:latin typeface="Arial" charset="0"/>
              </a:rPr>
              <a:pPr/>
              <a:t>133</a:t>
            </a:fld>
            <a:endParaRPr lang="en-US" sz="1200">
              <a:latin typeface="Arial" charset="0"/>
            </a:endParaRPr>
          </a:p>
        </p:txBody>
      </p:sp>
      <p:sp>
        <p:nvSpPr>
          <p:cNvPr id="1239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4113" y="692150"/>
            <a:ext cx="4554537" cy="3416300"/>
          </a:xfrm>
          <a:ln/>
        </p:spPr>
      </p:sp>
      <p:sp>
        <p:nvSpPr>
          <p:cNvPr id="274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pPr eaLnBrk="1" hangingPunct="1">
              <a:defRPr/>
            </a:pPr>
            <a:endParaRPr lang="en-US" smtClean="0">
              <a:ea typeface="ＭＳ Ｐゴシック" charset="0"/>
              <a:cs typeface="+mn-cs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9pPr>
          </a:lstStyle>
          <a:p>
            <a:fld id="{3D95588A-2332-924E-88F0-575587E884E7}" type="slidenum">
              <a:rPr lang="en-US" sz="1200">
                <a:latin typeface="Arial" charset="0"/>
              </a:rPr>
              <a:pPr/>
              <a:t>139</a:t>
            </a:fld>
            <a:endParaRPr lang="en-US" sz="1200">
              <a:latin typeface="Arial" charset="0"/>
            </a:endParaRPr>
          </a:p>
        </p:txBody>
      </p:sp>
      <p:sp>
        <p:nvSpPr>
          <p:cNvPr id="131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4113" y="692150"/>
            <a:ext cx="4554537" cy="3416300"/>
          </a:xfrm>
          <a:ln/>
        </p:spPr>
      </p:sp>
      <p:sp>
        <p:nvSpPr>
          <p:cNvPr id="266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pPr eaLnBrk="1" hangingPunct="1">
              <a:defRPr/>
            </a:pPr>
            <a:endParaRPr lang="en-US" smtClean="0">
              <a:ea typeface="ＭＳ Ｐゴシック" charset="0"/>
              <a:cs typeface="+mn-cs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8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9pPr>
          </a:lstStyle>
          <a:p>
            <a:fld id="{7A666CEE-EC90-6D4D-A719-2B589609E1BA}" type="slidenum">
              <a:rPr lang="en-US" sz="1200">
                <a:latin typeface="Arial" charset="0"/>
              </a:rPr>
              <a:pPr/>
              <a:t>146</a:t>
            </a:fld>
            <a:endParaRPr lang="en-US" sz="1200">
              <a:latin typeface="Arial" charset="0"/>
            </a:endParaRPr>
          </a:p>
        </p:txBody>
      </p:sp>
      <p:sp>
        <p:nvSpPr>
          <p:cNvPr id="140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4113" y="692150"/>
            <a:ext cx="4554537" cy="3416300"/>
          </a:xfrm>
          <a:ln/>
        </p:spPr>
      </p:sp>
      <p:sp>
        <p:nvSpPr>
          <p:cNvPr id="2560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pPr eaLnBrk="1" hangingPunct="1">
              <a:defRPr/>
            </a:pPr>
            <a:endParaRPr lang="en-US" sz="1000" smtClean="0">
              <a:ea typeface="ＭＳ Ｐゴシック" charset="0"/>
              <a:cs typeface="+mn-cs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4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9pPr>
          </a:lstStyle>
          <a:p>
            <a:fld id="{A1A01E6E-B52E-F748-BD2E-3CC4D5DAA7B0}" type="slidenum">
              <a:rPr lang="en-US" sz="1200">
                <a:latin typeface="Arial" charset="0"/>
              </a:rPr>
              <a:pPr/>
              <a:t>159</a:t>
            </a:fld>
            <a:endParaRPr lang="en-US" sz="1200">
              <a:latin typeface="Arial" charset="0"/>
            </a:endParaRPr>
          </a:p>
        </p:txBody>
      </p:sp>
      <p:sp>
        <p:nvSpPr>
          <p:cNvPr id="155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4113" y="692150"/>
            <a:ext cx="4554537" cy="3416300"/>
          </a:xfrm>
          <a:ln/>
        </p:spPr>
      </p:sp>
      <p:sp>
        <p:nvSpPr>
          <p:cNvPr id="2170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pPr eaLnBrk="1" hangingPunct="1">
              <a:defRPr/>
            </a:pPr>
            <a:endParaRPr lang="en-US" smtClean="0">
              <a:ea typeface="ＭＳ Ｐゴシック" charset="0"/>
              <a:cs typeface="+mn-cs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9pPr>
          </a:lstStyle>
          <a:p>
            <a:fld id="{FD6F6EFB-D527-E142-BBC4-80AAD3C341D1}" type="slidenum">
              <a:rPr lang="en-US" sz="1200">
                <a:latin typeface="Arial" charset="0"/>
              </a:rPr>
              <a:pPr/>
              <a:t>162</a:t>
            </a:fld>
            <a:endParaRPr lang="en-US" sz="1200">
              <a:latin typeface="Arial" charset="0"/>
            </a:endParaRPr>
          </a:p>
        </p:txBody>
      </p:sp>
      <p:sp>
        <p:nvSpPr>
          <p:cNvPr id="159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4113" y="692150"/>
            <a:ext cx="4554537" cy="3416300"/>
          </a:xfrm>
          <a:ln/>
        </p:spPr>
      </p:sp>
      <p:sp>
        <p:nvSpPr>
          <p:cNvPr id="1955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pPr eaLnBrk="1" hangingPunct="1">
              <a:defRPr/>
            </a:pPr>
            <a:endParaRPr lang="en-US" smtClean="0">
              <a:ea typeface="ＭＳ Ｐゴシック" charset="0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9pPr>
          </a:lstStyle>
          <a:p>
            <a:fld id="{FA47DA13-6B80-EA43-B995-EB576121C353}" type="slidenum">
              <a:rPr lang="en-US" sz="1200">
                <a:latin typeface="Arial" charset="0"/>
              </a:rPr>
              <a:pPr/>
              <a:t>27</a:t>
            </a:fld>
            <a:endParaRPr lang="en-US" sz="1200">
              <a:latin typeface="Arial" charset="0"/>
            </a:endParaRPr>
          </a:p>
        </p:txBody>
      </p:sp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4113" y="692150"/>
            <a:ext cx="4554537" cy="3416300"/>
          </a:xfrm>
          <a:ln/>
        </p:spPr>
      </p:sp>
      <p:sp>
        <p:nvSpPr>
          <p:cNvPr id="1034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pPr eaLnBrk="1" hangingPunct="1">
              <a:defRPr/>
            </a:pPr>
            <a:endParaRPr lang="en-US" smtClean="0">
              <a:ea typeface="ＭＳ Ｐゴシック" charset="0"/>
              <a:cs typeface="+mn-cs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9pPr>
          </a:lstStyle>
          <a:p>
            <a:fld id="{AC8CF138-3B55-DB4A-B9BF-4E3FC4F8DD54}" type="slidenum">
              <a:rPr lang="en-US" sz="1200">
                <a:latin typeface="Arial" charset="0"/>
              </a:rPr>
              <a:pPr/>
              <a:t>163</a:t>
            </a:fld>
            <a:endParaRPr lang="en-US" sz="1200">
              <a:latin typeface="Arial" charset="0"/>
            </a:endParaRPr>
          </a:p>
        </p:txBody>
      </p:sp>
      <p:sp>
        <p:nvSpPr>
          <p:cNvPr id="161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4113" y="692150"/>
            <a:ext cx="4554537" cy="3416300"/>
          </a:xfrm>
          <a:ln/>
        </p:spPr>
      </p:sp>
      <p:sp>
        <p:nvSpPr>
          <p:cNvPr id="1976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pPr eaLnBrk="1" hangingPunct="1">
              <a:defRPr/>
            </a:pPr>
            <a:endParaRPr lang="en-US" smtClean="0">
              <a:ea typeface="ＭＳ Ｐゴシック" charset="0"/>
              <a:cs typeface="+mn-cs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8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9pPr>
          </a:lstStyle>
          <a:p>
            <a:fld id="{07B924DD-74C9-1943-BAEA-ACF7E81F05E6}" type="slidenum">
              <a:rPr lang="en-US" sz="1200">
                <a:latin typeface="Arial" charset="0"/>
              </a:rPr>
              <a:pPr/>
              <a:t>166</a:t>
            </a:fld>
            <a:endParaRPr lang="en-US" sz="1200">
              <a:latin typeface="Arial" charset="0"/>
            </a:endParaRPr>
          </a:p>
        </p:txBody>
      </p:sp>
      <p:sp>
        <p:nvSpPr>
          <p:cNvPr id="165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4113" y="692150"/>
            <a:ext cx="4554537" cy="3416300"/>
          </a:xfrm>
          <a:ln/>
        </p:spPr>
      </p:sp>
      <p:sp>
        <p:nvSpPr>
          <p:cNvPr id="164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pPr eaLnBrk="1" hangingPunct="1">
              <a:defRPr/>
            </a:pPr>
            <a:endParaRPr lang="en-US" smtClean="0">
              <a:ea typeface="ＭＳ Ｐゴシック" charset="0"/>
              <a:cs typeface="+mn-cs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9pPr>
          </a:lstStyle>
          <a:p>
            <a:fld id="{F2CB8FE2-0074-AD4A-BCC1-CD277582C13E}" type="slidenum">
              <a:rPr lang="en-US" sz="1200">
                <a:latin typeface="Arial" charset="0"/>
              </a:rPr>
              <a:pPr/>
              <a:t>167</a:t>
            </a:fld>
            <a:endParaRPr lang="en-US" sz="1200">
              <a:latin typeface="Arial" charset="0"/>
            </a:endParaRPr>
          </a:p>
        </p:txBody>
      </p:sp>
      <p:sp>
        <p:nvSpPr>
          <p:cNvPr id="167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4113" y="692150"/>
            <a:ext cx="4554537" cy="3416300"/>
          </a:xfrm>
          <a:ln/>
        </p:spPr>
      </p:sp>
      <p:sp>
        <p:nvSpPr>
          <p:cNvPr id="166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pPr eaLnBrk="1" hangingPunct="1">
              <a:defRPr/>
            </a:pPr>
            <a:endParaRPr lang="en-US" smtClean="0">
              <a:ea typeface="ＭＳ Ｐゴシック" charset="0"/>
              <a:cs typeface="+mn-cs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9pPr>
          </a:lstStyle>
          <a:p>
            <a:fld id="{94D61218-DB0A-9241-84BB-1553EC8708EB}" type="slidenum">
              <a:rPr lang="en-US" sz="1200">
                <a:latin typeface="Arial" charset="0"/>
              </a:rPr>
              <a:pPr/>
              <a:t>168</a:t>
            </a:fld>
            <a:endParaRPr lang="en-US" sz="1200">
              <a:latin typeface="Arial" charset="0"/>
            </a:endParaRPr>
          </a:p>
        </p:txBody>
      </p:sp>
      <p:sp>
        <p:nvSpPr>
          <p:cNvPr id="169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4113" y="692150"/>
            <a:ext cx="4554537" cy="3416300"/>
          </a:xfrm>
          <a:ln/>
        </p:spPr>
      </p:sp>
      <p:sp>
        <p:nvSpPr>
          <p:cNvPr id="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pPr eaLnBrk="1" hangingPunct="1">
              <a:defRPr/>
            </a:pPr>
            <a:endParaRPr lang="en-US" smtClean="0">
              <a:ea typeface="ＭＳ Ｐゴシック" charset="0"/>
              <a:cs typeface="+mn-cs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9pPr>
          </a:lstStyle>
          <a:p>
            <a:fld id="{AAAE1E64-CDC3-DA44-A185-F6BF1D10F6C6}" type="slidenum">
              <a:rPr lang="en-US" sz="1200">
                <a:latin typeface="Arial" charset="0"/>
              </a:rPr>
              <a:pPr/>
              <a:t>171</a:t>
            </a:fld>
            <a:endParaRPr lang="en-US" sz="1200">
              <a:latin typeface="Arial" charset="0"/>
            </a:endParaRPr>
          </a:p>
        </p:txBody>
      </p:sp>
      <p:sp>
        <p:nvSpPr>
          <p:cNvPr id="174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4113" y="692150"/>
            <a:ext cx="4554537" cy="3416300"/>
          </a:xfrm>
          <a:ln/>
        </p:spPr>
      </p:sp>
      <p:sp>
        <p:nvSpPr>
          <p:cNvPr id="283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pPr eaLnBrk="1" hangingPunct="1">
              <a:defRPr/>
            </a:pPr>
            <a:endParaRPr lang="en-US" sz="1000" smtClean="0">
              <a:ea typeface="ＭＳ Ｐゴシック" charset="0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9pPr>
          </a:lstStyle>
          <a:p>
            <a:fld id="{0A11CEB1-AAD3-5D41-95F7-CDDF42732F6B}" type="slidenum">
              <a:rPr lang="en-US" sz="1200">
                <a:latin typeface="Arial" charset="0"/>
              </a:rPr>
              <a:pPr/>
              <a:t>39</a:t>
            </a:fld>
            <a:endParaRPr lang="en-US" sz="1200">
              <a:latin typeface="Arial" charset="0"/>
            </a:endParaRPr>
          </a:p>
        </p:txBody>
      </p:sp>
      <p:sp>
        <p:nvSpPr>
          <p:cNvPr id="64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4113" y="692150"/>
            <a:ext cx="4554537" cy="3416300"/>
          </a:xfrm>
          <a:ln/>
        </p:spPr>
      </p:sp>
      <p:sp>
        <p:nvSpPr>
          <p:cNvPr id="2273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pPr eaLnBrk="1" hangingPunct="1">
              <a:defRPr/>
            </a:pPr>
            <a:endParaRPr lang="en-US" smtClean="0">
              <a:ea typeface="ＭＳ Ｐゴシック" charset="0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4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9pPr>
          </a:lstStyle>
          <a:p>
            <a:fld id="{73DB1242-C4C3-624B-9916-CDAF6A53CE1C}" type="slidenum">
              <a:rPr lang="en-US" sz="1200">
                <a:latin typeface="Arial" charset="0"/>
              </a:rPr>
              <a:pPr/>
              <a:t>52</a:t>
            </a:fld>
            <a:endParaRPr lang="en-US" sz="1200">
              <a:latin typeface="Arial" charset="0"/>
            </a:endParaRPr>
          </a:p>
        </p:txBody>
      </p:sp>
      <p:sp>
        <p:nvSpPr>
          <p:cNvPr id="1044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4113" y="692150"/>
            <a:ext cx="4554537" cy="3416300"/>
          </a:xfrm>
          <a:ln/>
        </p:spPr>
      </p:sp>
      <p:sp>
        <p:nvSpPr>
          <p:cNvPr id="269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pPr eaLnBrk="1" hangingPunct="1">
              <a:defRPr/>
            </a:pPr>
            <a:endParaRPr lang="en-US" smtClean="0">
              <a:ea typeface="ＭＳ Ｐゴシック" charset="0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6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9pPr>
          </a:lstStyle>
          <a:p>
            <a:fld id="{C5587885-9E50-A844-89B0-1E33CA0B40FB}" type="slidenum">
              <a:rPr lang="en-US" sz="1200">
                <a:latin typeface="Arial" charset="0"/>
              </a:rPr>
              <a:pPr/>
              <a:t>57</a:t>
            </a:fld>
            <a:endParaRPr lang="en-US" sz="1200">
              <a:latin typeface="Arial" charset="0"/>
            </a:endParaRPr>
          </a:p>
        </p:txBody>
      </p:sp>
      <p:sp>
        <p:nvSpPr>
          <p:cNvPr id="109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4113" y="692150"/>
            <a:ext cx="4554537" cy="3416300"/>
          </a:xfrm>
          <a:ln/>
        </p:spPr>
      </p:sp>
      <p:sp>
        <p:nvSpPr>
          <p:cNvPr id="281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pPr eaLnBrk="1" hangingPunct="1">
              <a:defRPr/>
            </a:pPr>
            <a:endParaRPr lang="en-US" smtClean="0">
              <a:ea typeface="ＭＳ Ｐゴシック" charset="0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9pPr>
          </a:lstStyle>
          <a:p>
            <a:fld id="{699A4A2B-64BB-524B-A102-AE30A68EFA86}" type="slidenum">
              <a:rPr lang="en-US" sz="1200">
                <a:latin typeface="Arial" charset="0"/>
              </a:rPr>
              <a:pPr/>
              <a:t>58</a:t>
            </a:fld>
            <a:endParaRPr lang="en-US" sz="1200">
              <a:latin typeface="Arial" charset="0"/>
            </a:endParaRPr>
          </a:p>
        </p:txBody>
      </p:sp>
      <p:sp>
        <p:nvSpPr>
          <p:cNvPr id="96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4113" y="692150"/>
            <a:ext cx="4554537" cy="3416300"/>
          </a:xfrm>
          <a:ln/>
        </p:spPr>
      </p:sp>
      <p:sp>
        <p:nvSpPr>
          <p:cNvPr id="2560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pPr eaLnBrk="1" hangingPunct="1">
              <a:defRPr/>
            </a:pPr>
            <a:endParaRPr lang="en-US" sz="1000" smtClean="0">
              <a:ea typeface="ＭＳ Ｐゴシック" charset="0"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9pPr>
          </a:lstStyle>
          <a:p>
            <a:fld id="{EA31BC52-CC4E-6646-BE83-E649BC3C9D53}" type="slidenum">
              <a:rPr lang="en-US" sz="1200">
                <a:latin typeface="Arial" charset="0"/>
              </a:rPr>
              <a:pPr/>
              <a:t>75</a:t>
            </a:fld>
            <a:endParaRPr lang="en-US" sz="1200">
              <a:latin typeface="Arial" charset="0"/>
            </a:endParaRPr>
          </a:p>
        </p:txBody>
      </p:sp>
      <p:sp>
        <p:nvSpPr>
          <p:cNvPr id="1177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4113" y="692150"/>
            <a:ext cx="4554537" cy="3416300"/>
          </a:xfrm>
          <a:ln/>
        </p:spPr>
      </p:sp>
      <p:sp>
        <p:nvSpPr>
          <p:cNvPr id="271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pPr eaLnBrk="1" hangingPunct="1">
              <a:defRPr/>
            </a:pPr>
            <a:endParaRPr lang="en-US" smtClean="0">
              <a:ea typeface="ＭＳ Ｐゴシック" charset="0"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9pPr>
          </a:lstStyle>
          <a:p>
            <a:fld id="{A5207C8C-A1B4-5C43-AE7F-8D05E7C952CB}" type="slidenum">
              <a:rPr lang="en-US" sz="1200">
                <a:latin typeface="Arial" charset="0"/>
              </a:rPr>
              <a:pPr/>
              <a:t>77</a:t>
            </a:fld>
            <a:endParaRPr lang="en-US" sz="1200">
              <a:latin typeface="Arial" charset="0"/>
            </a:endParaRPr>
          </a:p>
        </p:txBody>
      </p:sp>
      <p:sp>
        <p:nvSpPr>
          <p:cNvPr id="1239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4113" y="692150"/>
            <a:ext cx="4554537" cy="3416300"/>
          </a:xfrm>
          <a:ln/>
        </p:spPr>
      </p:sp>
      <p:sp>
        <p:nvSpPr>
          <p:cNvPr id="274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pPr eaLnBrk="1" hangingPunct="1">
              <a:defRPr/>
            </a:pPr>
            <a:endParaRPr lang="en-US" smtClean="0">
              <a:ea typeface="ＭＳ Ｐゴシック" charset="0"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9pPr>
          </a:lstStyle>
          <a:p>
            <a:fld id="{4ACD5FBF-EF15-7445-A72A-EE3E7C7E3387}" type="slidenum">
              <a:rPr lang="en-US" sz="1200">
                <a:latin typeface="Arial" charset="0"/>
              </a:rPr>
              <a:pPr/>
              <a:t>95</a:t>
            </a:fld>
            <a:endParaRPr lang="en-US" sz="1200">
              <a:latin typeface="Arial" charset="0"/>
            </a:endParaRPr>
          </a:p>
        </p:txBody>
      </p:sp>
      <p:sp>
        <p:nvSpPr>
          <p:cNvPr id="58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4113" y="692150"/>
            <a:ext cx="4554537" cy="3416300"/>
          </a:xfrm>
          <a:ln/>
        </p:spPr>
      </p:sp>
      <p:sp>
        <p:nvSpPr>
          <p:cNvPr id="185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pPr eaLnBrk="1" hangingPunct="1">
              <a:defRPr/>
            </a:pPr>
            <a:endParaRPr lang="en-US" smtClean="0">
              <a:ea typeface="ＭＳ Ｐゴシック" charset="0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8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>
                  <a:gd name="T0" fmla="*/ 2740 w 2882"/>
                  <a:gd name="T1" fmla="*/ 528 h 1671"/>
                  <a:gd name="T2" fmla="*/ 2632 w 2882"/>
                  <a:gd name="T3" fmla="*/ 484 h 1671"/>
                  <a:gd name="T4" fmla="*/ 2480 w 2882"/>
                  <a:gd name="T5" fmla="*/ 424 h 1671"/>
                  <a:gd name="T6" fmla="*/ 2203 w 2882"/>
                  <a:gd name="T7" fmla="*/ 343 h 1671"/>
                  <a:gd name="T8" fmla="*/ 1970 w 2882"/>
                  <a:gd name="T9" fmla="*/ 277 h 1671"/>
                  <a:gd name="T10" fmla="*/ 1807 w 2882"/>
                  <a:gd name="T11" fmla="*/ 212 h 1671"/>
                  <a:gd name="T12" fmla="*/ 1693 w 2882"/>
                  <a:gd name="T13" fmla="*/ 152 h 1671"/>
                  <a:gd name="T14" fmla="*/ 1628 w 2882"/>
                  <a:gd name="T15" fmla="*/ 103 h 1671"/>
                  <a:gd name="T16" fmla="*/ 1590 w 2882"/>
                  <a:gd name="T17" fmla="*/ 60 h 1671"/>
                  <a:gd name="T18" fmla="*/ 1579 w 2882"/>
                  <a:gd name="T19" fmla="*/ 27 h 1671"/>
                  <a:gd name="T20" fmla="*/ 1585 w 2882"/>
                  <a:gd name="T21" fmla="*/ 0 h 1671"/>
                  <a:gd name="T22" fmla="*/ 1557 w 2882"/>
                  <a:gd name="T23" fmla="*/ 49 h 1671"/>
                  <a:gd name="T24" fmla="*/ 1568 w 2882"/>
                  <a:gd name="T25" fmla="*/ 98 h 1671"/>
                  <a:gd name="T26" fmla="*/ 1617 w 2882"/>
                  <a:gd name="T27" fmla="*/ 141 h 1671"/>
                  <a:gd name="T28" fmla="*/ 1688 w 2882"/>
                  <a:gd name="T29" fmla="*/ 185 h 1671"/>
                  <a:gd name="T30" fmla="*/ 1791 w 2882"/>
                  <a:gd name="T31" fmla="*/ 228 h 1671"/>
                  <a:gd name="T32" fmla="*/ 2040 w 2882"/>
                  <a:gd name="T33" fmla="*/ 310 h 1671"/>
                  <a:gd name="T34" fmla="*/ 2285 w 2882"/>
                  <a:gd name="T35" fmla="*/ 381 h 1671"/>
                  <a:gd name="T36" fmla="*/ 2464 w 2882"/>
                  <a:gd name="T37" fmla="*/ 435 h 1671"/>
                  <a:gd name="T38" fmla="*/ 2605 w 2882"/>
                  <a:gd name="T39" fmla="*/ 484 h 1671"/>
                  <a:gd name="T40" fmla="*/ 2708 w 2882"/>
                  <a:gd name="T41" fmla="*/ 528 h 1671"/>
                  <a:gd name="T42" fmla="*/ 2768 w 2882"/>
                  <a:gd name="T43" fmla="*/ 560 h 1671"/>
                  <a:gd name="T44" fmla="*/ 2795 w 2882"/>
                  <a:gd name="T45" fmla="*/ 593 h 1671"/>
                  <a:gd name="T46" fmla="*/ 2795 w 2882"/>
                  <a:gd name="T47" fmla="*/ 642 h 1671"/>
                  <a:gd name="T48" fmla="*/ 2762 w 2882"/>
                  <a:gd name="T49" fmla="*/ 691 h 1671"/>
                  <a:gd name="T50" fmla="*/ 2692 w 2882"/>
                  <a:gd name="T51" fmla="*/ 735 h 1671"/>
                  <a:gd name="T52" fmla="*/ 2589 w 2882"/>
                  <a:gd name="T53" fmla="*/ 778 h 1671"/>
                  <a:gd name="T54" fmla="*/ 2458 w 2882"/>
                  <a:gd name="T55" fmla="*/ 822 h 1671"/>
                  <a:gd name="T56" fmla="*/ 2301 w 2882"/>
                  <a:gd name="T57" fmla="*/ 865 h 1671"/>
                  <a:gd name="T58" fmla="*/ 2030 w 2882"/>
                  <a:gd name="T59" fmla="*/ 930 h 1671"/>
                  <a:gd name="T60" fmla="*/ 1606 w 2882"/>
                  <a:gd name="T61" fmla="*/ 1034 h 1671"/>
                  <a:gd name="T62" fmla="*/ 1145 w 2882"/>
                  <a:gd name="T63" fmla="*/ 1164 h 1671"/>
                  <a:gd name="T64" fmla="*/ 673 w 2882"/>
                  <a:gd name="T65" fmla="*/ 1328 h 1671"/>
                  <a:gd name="T66" fmla="*/ 217 w 2882"/>
                  <a:gd name="T67" fmla="*/ 1545 h 1671"/>
                  <a:gd name="T68" fmla="*/ 353 w 2882"/>
                  <a:gd name="T69" fmla="*/ 1671 h 1671"/>
                  <a:gd name="T70" fmla="*/ 754 w 2882"/>
                  <a:gd name="T71" fmla="*/ 1469 h 1671"/>
                  <a:gd name="T72" fmla="*/ 1145 w 2882"/>
                  <a:gd name="T73" fmla="*/ 1311 h 1671"/>
                  <a:gd name="T74" fmla="*/ 1519 w 2882"/>
                  <a:gd name="T75" fmla="*/ 1186 h 1671"/>
                  <a:gd name="T76" fmla="*/ 1861 w 2882"/>
                  <a:gd name="T77" fmla="*/ 1083 h 1671"/>
                  <a:gd name="T78" fmla="*/ 2165 w 2882"/>
                  <a:gd name="T79" fmla="*/ 1007 h 1671"/>
                  <a:gd name="T80" fmla="*/ 2426 w 2882"/>
                  <a:gd name="T81" fmla="*/ 947 h 1671"/>
                  <a:gd name="T82" fmla="*/ 2626 w 2882"/>
                  <a:gd name="T83" fmla="*/ 892 h 1671"/>
                  <a:gd name="T84" fmla="*/ 2762 w 2882"/>
                  <a:gd name="T85" fmla="*/ 838 h 1671"/>
                  <a:gd name="T86" fmla="*/ 2827 w 2882"/>
                  <a:gd name="T87" fmla="*/ 794 h 1671"/>
                  <a:gd name="T88" fmla="*/ 2865 w 2882"/>
                  <a:gd name="T89" fmla="*/ 745 h 1671"/>
                  <a:gd name="T90" fmla="*/ 2882 w 2882"/>
                  <a:gd name="T91" fmla="*/ 702 h 1671"/>
                  <a:gd name="T92" fmla="*/ 2854 w 2882"/>
                  <a:gd name="T93" fmla="*/ 620 h 1671"/>
                  <a:gd name="T94" fmla="*/ 2800 w 2882"/>
                  <a:gd name="T95" fmla="*/ 560 h 1671"/>
                  <a:gd name="T96" fmla="*/ 2773 w 2882"/>
                  <a:gd name="T97" fmla="*/ 544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0"/>
                  <a:cs typeface="+mn-cs"/>
                </a:endParaRPr>
              </a:p>
            </p:txBody>
          </p:sp>
          <p:sp>
            <p:nvSpPr>
              <p:cNvPr id="9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>
                  <a:gd name="T0" fmla="*/ 1259 w 1259"/>
                  <a:gd name="T1" fmla="*/ 615 h 811"/>
                  <a:gd name="T2" fmla="*/ 1248 w 1259"/>
                  <a:gd name="T3" fmla="*/ 588 h 811"/>
                  <a:gd name="T4" fmla="*/ 1237 w 1259"/>
                  <a:gd name="T5" fmla="*/ 566 h 811"/>
                  <a:gd name="T6" fmla="*/ 1216 w 1259"/>
                  <a:gd name="T7" fmla="*/ 539 h 811"/>
                  <a:gd name="T8" fmla="*/ 1188 w 1259"/>
                  <a:gd name="T9" fmla="*/ 517 h 811"/>
                  <a:gd name="T10" fmla="*/ 1123 w 1259"/>
                  <a:gd name="T11" fmla="*/ 479 h 811"/>
                  <a:gd name="T12" fmla="*/ 1042 w 1259"/>
                  <a:gd name="T13" fmla="*/ 441 h 811"/>
                  <a:gd name="T14" fmla="*/ 944 w 1259"/>
                  <a:gd name="T15" fmla="*/ 408 h 811"/>
                  <a:gd name="T16" fmla="*/ 841 w 1259"/>
                  <a:gd name="T17" fmla="*/ 381 h 811"/>
                  <a:gd name="T18" fmla="*/ 727 w 1259"/>
                  <a:gd name="T19" fmla="*/ 348 h 811"/>
                  <a:gd name="T20" fmla="*/ 613 w 1259"/>
                  <a:gd name="T21" fmla="*/ 321 h 811"/>
                  <a:gd name="T22" fmla="*/ 499 w 1259"/>
                  <a:gd name="T23" fmla="*/ 294 h 811"/>
                  <a:gd name="T24" fmla="*/ 391 w 1259"/>
                  <a:gd name="T25" fmla="*/ 261 h 811"/>
                  <a:gd name="T26" fmla="*/ 288 w 1259"/>
                  <a:gd name="T27" fmla="*/ 229 h 811"/>
                  <a:gd name="T28" fmla="*/ 195 w 1259"/>
                  <a:gd name="T29" fmla="*/ 196 h 811"/>
                  <a:gd name="T30" fmla="*/ 119 w 1259"/>
                  <a:gd name="T31" fmla="*/ 152 h 811"/>
                  <a:gd name="T32" fmla="*/ 54 w 1259"/>
                  <a:gd name="T33" fmla="*/ 109 h 811"/>
                  <a:gd name="T34" fmla="*/ 33 w 1259"/>
                  <a:gd name="T35" fmla="*/ 87 h 811"/>
                  <a:gd name="T36" fmla="*/ 16 w 1259"/>
                  <a:gd name="T37" fmla="*/ 60 h 811"/>
                  <a:gd name="T38" fmla="*/ 5 w 1259"/>
                  <a:gd name="T39" fmla="*/ 33 h 811"/>
                  <a:gd name="T40" fmla="*/ 0 w 1259"/>
                  <a:gd name="T41" fmla="*/ 0 h 811"/>
                  <a:gd name="T42" fmla="*/ 0 w 1259"/>
                  <a:gd name="T43" fmla="*/ 6 h 811"/>
                  <a:gd name="T44" fmla="*/ 0 w 1259"/>
                  <a:gd name="T45" fmla="*/ 11 h 811"/>
                  <a:gd name="T46" fmla="*/ 0 w 1259"/>
                  <a:gd name="T47" fmla="*/ 38 h 811"/>
                  <a:gd name="T48" fmla="*/ 5 w 1259"/>
                  <a:gd name="T49" fmla="*/ 60 h 811"/>
                  <a:gd name="T50" fmla="*/ 16 w 1259"/>
                  <a:gd name="T51" fmla="*/ 87 h 811"/>
                  <a:gd name="T52" fmla="*/ 33 w 1259"/>
                  <a:gd name="T53" fmla="*/ 114 h 811"/>
                  <a:gd name="T54" fmla="*/ 54 w 1259"/>
                  <a:gd name="T55" fmla="*/ 142 h 811"/>
                  <a:gd name="T56" fmla="*/ 87 w 1259"/>
                  <a:gd name="T57" fmla="*/ 174 h 811"/>
                  <a:gd name="T58" fmla="*/ 125 w 1259"/>
                  <a:gd name="T59" fmla="*/ 207 h 811"/>
                  <a:gd name="T60" fmla="*/ 179 w 1259"/>
                  <a:gd name="T61" fmla="*/ 240 h 811"/>
                  <a:gd name="T62" fmla="*/ 244 w 1259"/>
                  <a:gd name="T63" fmla="*/ 278 h 811"/>
                  <a:gd name="T64" fmla="*/ 326 w 1259"/>
                  <a:gd name="T65" fmla="*/ 310 h 811"/>
                  <a:gd name="T66" fmla="*/ 418 w 1259"/>
                  <a:gd name="T67" fmla="*/ 348 h 811"/>
                  <a:gd name="T68" fmla="*/ 526 w 1259"/>
                  <a:gd name="T69" fmla="*/ 381 h 811"/>
                  <a:gd name="T70" fmla="*/ 657 w 1259"/>
                  <a:gd name="T71" fmla="*/ 414 h 811"/>
                  <a:gd name="T72" fmla="*/ 749 w 1259"/>
                  <a:gd name="T73" fmla="*/ 435 h 811"/>
                  <a:gd name="T74" fmla="*/ 830 w 1259"/>
                  <a:gd name="T75" fmla="*/ 463 h 811"/>
                  <a:gd name="T76" fmla="*/ 901 w 1259"/>
                  <a:gd name="T77" fmla="*/ 490 h 811"/>
                  <a:gd name="T78" fmla="*/ 966 w 1259"/>
                  <a:gd name="T79" fmla="*/ 512 h 811"/>
                  <a:gd name="T80" fmla="*/ 1015 w 1259"/>
                  <a:gd name="T81" fmla="*/ 539 h 811"/>
                  <a:gd name="T82" fmla="*/ 1053 w 1259"/>
                  <a:gd name="T83" fmla="*/ 566 h 811"/>
                  <a:gd name="T84" fmla="*/ 1080 w 1259"/>
                  <a:gd name="T85" fmla="*/ 593 h 811"/>
                  <a:gd name="T86" fmla="*/ 1102 w 1259"/>
                  <a:gd name="T87" fmla="*/ 620 h 811"/>
                  <a:gd name="T88" fmla="*/ 1112 w 1259"/>
                  <a:gd name="T89" fmla="*/ 648 h 811"/>
                  <a:gd name="T90" fmla="*/ 1118 w 1259"/>
                  <a:gd name="T91" fmla="*/ 675 h 811"/>
                  <a:gd name="T92" fmla="*/ 1112 w 1259"/>
                  <a:gd name="T93" fmla="*/ 697 h 811"/>
                  <a:gd name="T94" fmla="*/ 1096 w 1259"/>
                  <a:gd name="T95" fmla="*/ 724 h 811"/>
                  <a:gd name="T96" fmla="*/ 1080 w 1259"/>
                  <a:gd name="T97" fmla="*/ 746 h 811"/>
                  <a:gd name="T98" fmla="*/ 1053 w 1259"/>
                  <a:gd name="T99" fmla="*/ 767 h 811"/>
                  <a:gd name="T100" fmla="*/ 1015 w 1259"/>
                  <a:gd name="T101" fmla="*/ 789 h 811"/>
                  <a:gd name="T102" fmla="*/ 977 w 1259"/>
                  <a:gd name="T103" fmla="*/ 811 h 811"/>
                  <a:gd name="T104" fmla="*/ 1047 w 1259"/>
                  <a:gd name="T105" fmla="*/ 789 h 811"/>
                  <a:gd name="T106" fmla="*/ 1107 w 1259"/>
                  <a:gd name="T107" fmla="*/ 767 h 811"/>
                  <a:gd name="T108" fmla="*/ 1156 w 1259"/>
                  <a:gd name="T109" fmla="*/ 746 h 811"/>
                  <a:gd name="T110" fmla="*/ 1199 w 1259"/>
                  <a:gd name="T111" fmla="*/ 724 h 811"/>
                  <a:gd name="T112" fmla="*/ 1226 w 1259"/>
                  <a:gd name="T113" fmla="*/ 702 h 811"/>
                  <a:gd name="T114" fmla="*/ 1248 w 1259"/>
                  <a:gd name="T115" fmla="*/ 675 h 811"/>
                  <a:gd name="T116" fmla="*/ 1259 w 1259"/>
                  <a:gd name="T117" fmla="*/ 648 h 811"/>
                  <a:gd name="T118" fmla="*/ 1259 w 1259"/>
                  <a:gd name="T119" fmla="*/ 615 h 811"/>
                  <a:gd name="T120" fmla="*/ 1259 w 1259"/>
                  <a:gd name="T121" fmla="*/ 615 h 8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0"/>
                  <a:cs typeface="+mn-cs"/>
                </a:endParaRPr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>
                  <a:gd name="T0" fmla="*/ 92 w 2849"/>
                  <a:gd name="T1" fmla="*/ 958 h 969"/>
                  <a:gd name="T2" fmla="*/ 0 w 2849"/>
                  <a:gd name="T3" fmla="*/ 969 h 969"/>
                  <a:gd name="T4" fmla="*/ 391 w 2849"/>
                  <a:gd name="T5" fmla="*/ 969 h 969"/>
                  <a:gd name="T6" fmla="*/ 434 w 2849"/>
                  <a:gd name="T7" fmla="*/ 947 h 969"/>
                  <a:gd name="T8" fmla="*/ 483 w 2849"/>
                  <a:gd name="T9" fmla="*/ 914 h 969"/>
                  <a:gd name="T10" fmla="*/ 554 w 2849"/>
                  <a:gd name="T11" fmla="*/ 876 h 969"/>
                  <a:gd name="T12" fmla="*/ 635 w 2849"/>
                  <a:gd name="T13" fmla="*/ 838 h 969"/>
                  <a:gd name="T14" fmla="*/ 727 w 2849"/>
                  <a:gd name="T15" fmla="*/ 794 h 969"/>
                  <a:gd name="T16" fmla="*/ 836 w 2849"/>
                  <a:gd name="T17" fmla="*/ 745 h 969"/>
                  <a:gd name="T18" fmla="*/ 961 w 2849"/>
                  <a:gd name="T19" fmla="*/ 696 h 969"/>
                  <a:gd name="T20" fmla="*/ 1102 w 2849"/>
                  <a:gd name="T21" fmla="*/ 642 h 969"/>
                  <a:gd name="T22" fmla="*/ 1259 w 2849"/>
                  <a:gd name="T23" fmla="*/ 582 h 969"/>
                  <a:gd name="T24" fmla="*/ 1433 w 2849"/>
                  <a:gd name="T25" fmla="*/ 522 h 969"/>
                  <a:gd name="T26" fmla="*/ 1623 w 2849"/>
                  <a:gd name="T27" fmla="*/ 462 h 969"/>
                  <a:gd name="T28" fmla="*/ 1829 w 2849"/>
                  <a:gd name="T29" fmla="*/ 403 h 969"/>
                  <a:gd name="T30" fmla="*/ 2057 w 2849"/>
                  <a:gd name="T31" fmla="*/ 343 h 969"/>
                  <a:gd name="T32" fmla="*/ 2301 w 2849"/>
                  <a:gd name="T33" fmla="*/ 283 h 969"/>
                  <a:gd name="T34" fmla="*/ 2567 w 2849"/>
                  <a:gd name="T35" fmla="*/ 223 h 969"/>
                  <a:gd name="T36" fmla="*/ 2849 w 2849"/>
                  <a:gd name="T37" fmla="*/ 163 h 969"/>
                  <a:gd name="T38" fmla="*/ 2849 w 2849"/>
                  <a:gd name="T39" fmla="*/ 0 h 969"/>
                  <a:gd name="T40" fmla="*/ 2817 w 2849"/>
                  <a:gd name="T41" fmla="*/ 16 h 969"/>
                  <a:gd name="T42" fmla="*/ 2773 w 2849"/>
                  <a:gd name="T43" fmla="*/ 33 h 969"/>
                  <a:gd name="T44" fmla="*/ 2719 w 2849"/>
                  <a:gd name="T45" fmla="*/ 54 h 969"/>
                  <a:gd name="T46" fmla="*/ 2648 w 2849"/>
                  <a:gd name="T47" fmla="*/ 76 h 969"/>
                  <a:gd name="T48" fmla="*/ 2572 w 2849"/>
                  <a:gd name="T49" fmla="*/ 98 h 969"/>
                  <a:gd name="T50" fmla="*/ 2491 w 2849"/>
                  <a:gd name="T51" fmla="*/ 120 h 969"/>
                  <a:gd name="T52" fmla="*/ 2399 w 2849"/>
                  <a:gd name="T53" fmla="*/ 147 h 969"/>
                  <a:gd name="T54" fmla="*/ 2301 w 2849"/>
                  <a:gd name="T55" fmla="*/ 169 h 969"/>
                  <a:gd name="T56" fmla="*/ 2095 w 2849"/>
                  <a:gd name="T57" fmla="*/ 223 h 969"/>
                  <a:gd name="T58" fmla="*/ 1889 w 2849"/>
                  <a:gd name="T59" fmla="*/ 277 h 969"/>
                  <a:gd name="T60" fmla="*/ 1688 w 2849"/>
                  <a:gd name="T61" fmla="*/ 326 h 969"/>
                  <a:gd name="T62" fmla="*/ 1590 w 2849"/>
                  <a:gd name="T63" fmla="*/ 354 h 969"/>
                  <a:gd name="T64" fmla="*/ 1503 w 2849"/>
                  <a:gd name="T65" fmla="*/ 381 h 969"/>
                  <a:gd name="T66" fmla="*/ 1107 w 2849"/>
                  <a:gd name="T67" fmla="*/ 506 h 969"/>
                  <a:gd name="T68" fmla="*/ 912 w 2849"/>
                  <a:gd name="T69" fmla="*/ 577 h 969"/>
                  <a:gd name="T70" fmla="*/ 727 w 2849"/>
                  <a:gd name="T71" fmla="*/ 647 h 969"/>
                  <a:gd name="T72" fmla="*/ 548 w 2849"/>
                  <a:gd name="T73" fmla="*/ 718 h 969"/>
                  <a:gd name="T74" fmla="*/ 380 w 2849"/>
                  <a:gd name="T75" fmla="*/ 794 h 969"/>
                  <a:gd name="T76" fmla="*/ 228 w 2849"/>
                  <a:gd name="T77" fmla="*/ 876 h 969"/>
                  <a:gd name="T78" fmla="*/ 92 w 2849"/>
                  <a:gd name="T79" fmla="*/ 958 h 969"/>
                  <a:gd name="T80" fmla="*/ 92 w 2849"/>
                  <a:gd name="T81" fmla="*/ 958 h 9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0"/>
                  <a:cs typeface="+mn-cs"/>
                </a:endParaRPr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>
                  <a:gd name="T0" fmla="*/ 1433 w 3007"/>
                  <a:gd name="T1" fmla="*/ 474 h 2085"/>
                  <a:gd name="T2" fmla="*/ 1460 w 3007"/>
                  <a:gd name="T3" fmla="*/ 528 h 2085"/>
                  <a:gd name="T4" fmla="*/ 1541 w 3007"/>
                  <a:gd name="T5" fmla="*/ 593 h 2085"/>
                  <a:gd name="T6" fmla="*/ 1715 w 3007"/>
                  <a:gd name="T7" fmla="*/ 670 h 2085"/>
                  <a:gd name="T8" fmla="*/ 1927 w 3007"/>
                  <a:gd name="T9" fmla="*/ 735 h 2085"/>
                  <a:gd name="T10" fmla="*/ 2155 w 3007"/>
                  <a:gd name="T11" fmla="*/ 789 h 2085"/>
                  <a:gd name="T12" fmla="*/ 2372 w 3007"/>
                  <a:gd name="T13" fmla="*/ 849 h 2085"/>
                  <a:gd name="T14" fmla="*/ 2551 w 3007"/>
                  <a:gd name="T15" fmla="*/ 920 h 2085"/>
                  <a:gd name="T16" fmla="*/ 2638 w 3007"/>
                  <a:gd name="T17" fmla="*/ 980 h 2085"/>
                  <a:gd name="T18" fmla="*/ 2676 w 3007"/>
                  <a:gd name="T19" fmla="*/ 1029 h 2085"/>
                  <a:gd name="T20" fmla="*/ 2681 w 3007"/>
                  <a:gd name="T21" fmla="*/ 1083 h 2085"/>
                  <a:gd name="T22" fmla="*/ 2665 w 3007"/>
                  <a:gd name="T23" fmla="*/ 1127 h 2085"/>
                  <a:gd name="T24" fmla="*/ 2616 w 3007"/>
                  <a:gd name="T25" fmla="*/ 1170 h 2085"/>
                  <a:gd name="T26" fmla="*/ 2545 w 3007"/>
                  <a:gd name="T27" fmla="*/ 1208 h 2085"/>
                  <a:gd name="T28" fmla="*/ 2448 w 3007"/>
                  <a:gd name="T29" fmla="*/ 1241 h 2085"/>
                  <a:gd name="T30" fmla="*/ 2328 w 3007"/>
                  <a:gd name="T31" fmla="*/ 1274 h 2085"/>
                  <a:gd name="T32" fmla="*/ 2106 w 3007"/>
                  <a:gd name="T33" fmla="*/ 1328 h 2085"/>
                  <a:gd name="T34" fmla="*/ 1742 w 3007"/>
                  <a:gd name="T35" fmla="*/ 1421 h 2085"/>
                  <a:gd name="T36" fmla="*/ 1308 w 3007"/>
                  <a:gd name="T37" fmla="*/ 1540 h 2085"/>
                  <a:gd name="T38" fmla="*/ 820 w 3007"/>
                  <a:gd name="T39" fmla="*/ 1709 h 2085"/>
                  <a:gd name="T40" fmla="*/ 282 w 3007"/>
                  <a:gd name="T41" fmla="*/ 1943 h 2085"/>
                  <a:gd name="T42" fmla="*/ 152 w 3007"/>
                  <a:gd name="T43" fmla="*/ 2085 h 2085"/>
                  <a:gd name="T44" fmla="*/ 386 w 3007"/>
                  <a:gd name="T45" fmla="*/ 1992 h 2085"/>
                  <a:gd name="T46" fmla="*/ 700 w 3007"/>
                  <a:gd name="T47" fmla="*/ 1834 h 2085"/>
                  <a:gd name="T48" fmla="*/ 1064 w 3007"/>
                  <a:gd name="T49" fmla="*/ 1693 h 2085"/>
                  <a:gd name="T50" fmla="*/ 1661 w 3007"/>
                  <a:gd name="T51" fmla="*/ 1497 h 2085"/>
                  <a:gd name="T52" fmla="*/ 1845 w 3007"/>
                  <a:gd name="T53" fmla="*/ 1442 h 2085"/>
                  <a:gd name="T54" fmla="*/ 2252 w 3007"/>
                  <a:gd name="T55" fmla="*/ 1339 h 2085"/>
                  <a:gd name="T56" fmla="*/ 2551 w 3007"/>
                  <a:gd name="T57" fmla="*/ 1263 h 2085"/>
                  <a:gd name="T58" fmla="*/ 2730 w 3007"/>
                  <a:gd name="T59" fmla="*/ 1214 h 2085"/>
                  <a:gd name="T60" fmla="*/ 2876 w 3007"/>
                  <a:gd name="T61" fmla="*/ 1170 h 2085"/>
                  <a:gd name="T62" fmla="*/ 2974 w 3007"/>
                  <a:gd name="T63" fmla="*/ 1132 h 2085"/>
                  <a:gd name="T64" fmla="*/ 3007 w 3007"/>
                  <a:gd name="T65" fmla="*/ 871 h 2085"/>
                  <a:gd name="T66" fmla="*/ 2860 w 3007"/>
                  <a:gd name="T67" fmla="*/ 844 h 2085"/>
                  <a:gd name="T68" fmla="*/ 2670 w 3007"/>
                  <a:gd name="T69" fmla="*/ 806 h 2085"/>
                  <a:gd name="T70" fmla="*/ 2458 w 3007"/>
                  <a:gd name="T71" fmla="*/ 757 h 2085"/>
                  <a:gd name="T72" fmla="*/ 2138 w 3007"/>
                  <a:gd name="T73" fmla="*/ 670 h 2085"/>
                  <a:gd name="T74" fmla="*/ 1959 w 3007"/>
                  <a:gd name="T75" fmla="*/ 604 h 2085"/>
                  <a:gd name="T76" fmla="*/ 1824 w 3007"/>
                  <a:gd name="T77" fmla="*/ 534 h 2085"/>
                  <a:gd name="T78" fmla="*/ 1769 w 3007"/>
                  <a:gd name="T79" fmla="*/ 474 h 2085"/>
                  <a:gd name="T80" fmla="*/ 1753 w 3007"/>
                  <a:gd name="T81" fmla="*/ 436 h 2085"/>
                  <a:gd name="T82" fmla="*/ 1780 w 3007"/>
                  <a:gd name="T83" fmla="*/ 381 h 2085"/>
                  <a:gd name="T84" fmla="*/ 1862 w 3007"/>
                  <a:gd name="T85" fmla="*/ 316 h 2085"/>
                  <a:gd name="T86" fmla="*/ 1986 w 3007"/>
                  <a:gd name="T87" fmla="*/ 267 h 2085"/>
                  <a:gd name="T88" fmla="*/ 2149 w 3007"/>
                  <a:gd name="T89" fmla="*/ 229 h 2085"/>
                  <a:gd name="T90" fmla="*/ 2431 w 3007"/>
                  <a:gd name="T91" fmla="*/ 180 h 2085"/>
                  <a:gd name="T92" fmla="*/ 2827 w 3007"/>
                  <a:gd name="T93" fmla="*/ 125 h 2085"/>
                  <a:gd name="T94" fmla="*/ 3007 w 3007"/>
                  <a:gd name="T95" fmla="*/ 87 h 2085"/>
                  <a:gd name="T96" fmla="*/ 2909 w 3007"/>
                  <a:gd name="T97" fmla="*/ 22 h 2085"/>
                  <a:gd name="T98" fmla="*/ 2676 w 3007"/>
                  <a:gd name="T99" fmla="*/ 66 h 2085"/>
                  <a:gd name="T100" fmla="*/ 2285 w 3007"/>
                  <a:gd name="T101" fmla="*/ 120 h 2085"/>
                  <a:gd name="T102" fmla="*/ 2030 w 3007"/>
                  <a:gd name="T103" fmla="*/ 158 h 2085"/>
                  <a:gd name="T104" fmla="*/ 1791 w 3007"/>
                  <a:gd name="T105" fmla="*/ 202 h 2085"/>
                  <a:gd name="T106" fmla="*/ 1601 w 3007"/>
                  <a:gd name="T107" fmla="*/ 261 h 2085"/>
                  <a:gd name="T108" fmla="*/ 1471 w 3007"/>
                  <a:gd name="T109" fmla="*/ 338 h 2085"/>
                  <a:gd name="T110" fmla="*/ 1438 w 3007"/>
                  <a:gd name="T111" fmla="*/ 387 h 2085"/>
                  <a:gd name="T112" fmla="*/ 1427 w 3007"/>
                  <a:gd name="T113" fmla="*/ 441 h 208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>
                  <a:gd name="T0" fmla="*/ 0 w 1248"/>
                  <a:gd name="T1" fmla="*/ 332 h 539"/>
                  <a:gd name="T2" fmla="*/ 0 w 1248"/>
                  <a:gd name="T3" fmla="*/ 360 h 539"/>
                  <a:gd name="T4" fmla="*/ 5 w 1248"/>
                  <a:gd name="T5" fmla="*/ 387 h 539"/>
                  <a:gd name="T6" fmla="*/ 27 w 1248"/>
                  <a:gd name="T7" fmla="*/ 414 h 539"/>
                  <a:gd name="T8" fmla="*/ 54 w 1248"/>
                  <a:gd name="T9" fmla="*/ 436 h 539"/>
                  <a:gd name="T10" fmla="*/ 92 w 1248"/>
                  <a:gd name="T11" fmla="*/ 463 h 539"/>
                  <a:gd name="T12" fmla="*/ 141 w 1248"/>
                  <a:gd name="T13" fmla="*/ 490 h 539"/>
                  <a:gd name="T14" fmla="*/ 195 w 1248"/>
                  <a:gd name="T15" fmla="*/ 512 h 539"/>
                  <a:gd name="T16" fmla="*/ 255 w 1248"/>
                  <a:gd name="T17" fmla="*/ 539 h 539"/>
                  <a:gd name="T18" fmla="*/ 212 w 1248"/>
                  <a:gd name="T19" fmla="*/ 517 h 539"/>
                  <a:gd name="T20" fmla="*/ 179 w 1248"/>
                  <a:gd name="T21" fmla="*/ 490 h 539"/>
                  <a:gd name="T22" fmla="*/ 157 w 1248"/>
                  <a:gd name="T23" fmla="*/ 468 h 539"/>
                  <a:gd name="T24" fmla="*/ 141 w 1248"/>
                  <a:gd name="T25" fmla="*/ 447 h 539"/>
                  <a:gd name="T26" fmla="*/ 136 w 1248"/>
                  <a:gd name="T27" fmla="*/ 425 h 539"/>
                  <a:gd name="T28" fmla="*/ 136 w 1248"/>
                  <a:gd name="T29" fmla="*/ 403 h 539"/>
                  <a:gd name="T30" fmla="*/ 141 w 1248"/>
                  <a:gd name="T31" fmla="*/ 381 h 539"/>
                  <a:gd name="T32" fmla="*/ 157 w 1248"/>
                  <a:gd name="T33" fmla="*/ 365 h 539"/>
                  <a:gd name="T34" fmla="*/ 179 w 1248"/>
                  <a:gd name="T35" fmla="*/ 343 h 539"/>
                  <a:gd name="T36" fmla="*/ 201 w 1248"/>
                  <a:gd name="T37" fmla="*/ 327 h 539"/>
                  <a:gd name="T38" fmla="*/ 266 w 1248"/>
                  <a:gd name="T39" fmla="*/ 294 h 539"/>
                  <a:gd name="T40" fmla="*/ 353 w 1248"/>
                  <a:gd name="T41" fmla="*/ 262 h 539"/>
                  <a:gd name="T42" fmla="*/ 445 w 1248"/>
                  <a:gd name="T43" fmla="*/ 234 h 539"/>
                  <a:gd name="T44" fmla="*/ 554 w 1248"/>
                  <a:gd name="T45" fmla="*/ 213 h 539"/>
                  <a:gd name="T46" fmla="*/ 662 w 1248"/>
                  <a:gd name="T47" fmla="*/ 191 h 539"/>
                  <a:gd name="T48" fmla="*/ 890 w 1248"/>
                  <a:gd name="T49" fmla="*/ 153 h 539"/>
                  <a:gd name="T50" fmla="*/ 993 w 1248"/>
                  <a:gd name="T51" fmla="*/ 136 h 539"/>
                  <a:gd name="T52" fmla="*/ 1091 w 1248"/>
                  <a:gd name="T53" fmla="*/ 120 h 539"/>
                  <a:gd name="T54" fmla="*/ 1178 w 1248"/>
                  <a:gd name="T55" fmla="*/ 115 h 539"/>
                  <a:gd name="T56" fmla="*/ 1248 w 1248"/>
                  <a:gd name="T57" fmla="*/ 104 h 539"/>
                  <a:gd name="T58" fmla="*/ 1248 w 1248"/>
                  <a:gd name="T59" fmla="*/ 0 h 539"/>
                  <a:gd name="T60" fmla="*/ 1161 w 1248"/>
                  <a:gd name="T61" fmla="*/ 22 h 539"/>
                  <a:gd name="T62" fmla="*/ 1069 w 1248"/>
                  <a:gd name="T63" fmla="*/ 38 h 539"/>
                  <a:gd name="T64" fmla="*/ 874 w 1248"/>
                  <a:gd name="T65" fmla="*/ 71 h 539"/>
                  <a:gd name="T66" fmla="*/ 673 w 1248"/>
                  <a:gd name="T67" fmla="*/ 93 h 539"/>
                  <a:gd name="T68" fmla="*/ 483 w 1248"/>
                  <a:gd name="T69" fmla="*/ 126 h 539"/>
                  <a:gd name="T70" fmla="*/ 391 w 1248"/>
                  <a:gd name="T71" fmla="*/ 142 h 539"/>
                  <a:gd name="T72" fmla="*/ 309 w 1248"/>
                  <a:gd name="T73" fmla="*/ 158 h 539"/>
                  <a:gd name="T74" fmla="*/ 228 w 1248"/>
                  <a:gd name="T75" fmla="*/ 180 h 539"/>
                  <a:gd name="T76" fmla="*/ 163 w 1248"/>
                  <a:gd name="T77" fmla="*/ 202 h 539"/>
                  <a:gd name="T78" fmla="*/ 103 w 1248"/>
                  <a:gd name="T79" fmla="*/ 229 h 539"/>
                  <a:gd name="T80" fmla="*/ 54 w 1248"/>
                  <a:gd name="T81" fmla="*/ 256 h 539"/>
                  <a:gd name="T82" fmla="*/ 22 w 1248"/>
                  <a:gd name="T83" fmla="*/ 294 h 539"/>
                  <a:gd name="T84" fmla="*/ 0 w 1248"/>
                  <a:gd name="T85" fmla="*/ 332 h 539"/>
                  <a:gd name="T86" fmla="*/ 0 w 1248"/>
                  <a:gd name="T87" fmla="*/ 332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0"/>
                  <a:cs typeface="+mn-cs"/>
                </a:endParaRPr>
              </a:p>
            </p:txBody>
          </p:sp>
        </p:grpSp>
        <p:sp>
          <p:nvSpPr>
            <p:cNvPr id="6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>
                <a:gd name="T0" fmla="*/ 982 w 2296"/>
                <a:gd name="T1" fmla="*/ 1061 h 1469"/>
                <a:gd name="T2" fmla="*/ 1357 w 2296"/>
                <a:gd name="T3" fmla="*/ 1012 h 1469"/>
                <a:gd name="T4" fmla="*/ 1666 w 2296"/>
                <a:gd name="T5" fmla="*/ 957 h 1469"/>
                <a:gd name="T6" fmla="*/ 1916 w 2296"/>
                <a:gd name="T7" fmla="*/ 897 h 1469"/>
                <a:gd name="T8" fmla="*/ 2100 w 2296"/>
                <a:gd name="T9" fmla="*/ 832 h 1469"/>
                <a:gd name="T10" fmla="*/ 2220 w 2296"/>
                <a:gd name="T11" fmla="*/ 756 h 1469"/>
                <a:gd name="T12" fmla="*/ 2285 w 2296"/>
                <a:gd name="T13" fmla="*/ 669 h 1469"/>
                <a:gd name="T14" fmla="*/ 2290 w 2296"/>
                <a:gd name="T15" fmla="*/ 560 h 1469"/>
                <a:gd name="T16" fmla="*/ 2241 w 2296"/>
                <a:gd name="T17" fmla="*/ 457 h 1469"/>
                <a:gd name="T18" fmla="*/ 2144 w 2296"/>
                <a:gd name="T19" fmla="*/ 364 h 1469"/>
                <a:gd name="T20" fmla="*/ 2008 w 2296"/>
                <a:gd name="T21" fmla="*/ 277 h 1469"/>
                <a:gd name="T22" fmla="*/ 1769 w 2296"/>
                <a:gd name="T23" fmla="*/ 157 h 1469"/>
                <a:gd name="T24" fmla="*/ 1612 w 2296"/>
                <a:gd name="T25" fmla="*/ 92 h 1469"/>
                <a:gd name="T26" fmla="*/ 1476 w 2296"/>
                <a:gd name="T27" fmla="*/ 43 h 1469"/>
                <a:gd name="T28" fmla="*/ 1384 w 2296"/>
                <a:gd name="T29" fmla="*/ 10 h 1469"/>
                <a:gd name="T30" fmla="*/ 1346 w 2296"/>
                <a:gd name="T31" fmla="*/ 0 h 1469"/>
                <a:gd name="T32" fmla="*/ 1655 w 2296"/>
                <a:gd name="T33" fmla="*/ 119 h 1469"/>
                <a:gd name="T34" fmla="*/ 1948 w 2296"/>
                <a:gd name="T35" fmla="*/ 255 h 1469"/>
                <a:gd name="T36" fmla="*/ 2068 w 2296"/>
                <a:gd name="T37" fmla="*/ 326 h 1469"/>
                <a:gd name="T38" fmla="*/ 2171 w 2296"/>
                <a:gd name="T39" fmla="*/ 402 h 1469"/>
                <a:gd name="T40" fmla="*/ 2236 w 2296"/>
                <a:gd name="T41" fmla="*/ 478 h 1469"/>
                <a:gd name="T42" fmla="*/ 2263 w 2296"/>
                <a:gd name="T43" fmla="*/ 560 h 1469"/>
                <a:gd name="T44" fmla="*/ 2241 w 2296"/>
                <a:gd name="T45" fmla="*/ 636 h 1469"/>
                <a:gd name="T46" fmla="*/ 2171 w 2296"/>
                <a:gd name="T47" fmla="*/ 702 h 1469"/>
                <a:gd name="T48" fmla="*/ 2062 w 2296"/>
                <a:gd name="T49" fmla="*/ 756 h 1469"/>
                <a:gd name="T50" fmla="*/ 1921 w 2296"/>
                <a:gd name="T51" fmla="*/ 800 h 1469"/>
                <a:gd name="T52" fmla="*/ 1748 w 2296"/>
                <a:gd name="T53" fmla="*/ 843 h 1469"/>
                <a:gd name="T54" fmla="*/ 1351 w 2296"/>
                <a:gd name="T55" fmla="*/ 908 h 1469"/>
                <a:gd name="T56" fmla="*/ 923 w 2296"/>
                <a:gd name="T57" fmla="*/ 968 h 1469"/>
                <a:gd name="T58" fmla="*/ 521 w 2296"/>
                <a:gd name="T59" fmla="*/ 1028 h 1469"/>
                <a:gd name="T60" fmla="*/ 353 w 2296"/>
                <a:gd name="T61" fmla="*/ 1066 h 1469"/>
                <a:gd name="T62" fmla="*/ 206 w 2296"/>
                <a:gd name="T63" fmla="*/ 1104 h 1469"/>
                <a:gd name="T64" fmla="*/ 92 w 2296"/>
                <a:gd name="T65" fmla="*/ 1148 h 1469"/>
                <a:gd name="T66" fmla="*/ 22 w 2296"/>
                <a:gd name="T67" fmla="*/ 1202 h 1469"/>
                <a:gd name="T68" fmla="*/ 0 w 2296"/>
                <a:gd name="T69" fmla="*/ 1262 h 1469"/>
                <a:gd name="T70" fmla="*/ 27 w 2296"/>
                <a:gd name="T71" fmla="*/ 1327 h 1469"/>
                <a:gd name="T72" fmla="*/ 98 w 2296"/>
                <a:gd name="T73" fmla="*/ 1382 h 1469"/>
                <a:gd name="T74" fmla="*/ 196 w 2296"/>
                <a:gd name="T75" fmla="*/ 1425 h 1469"/>
                <a:gd name="T76" fmla="*/ 326 w 2296"/>
                <a:gd name="T77" fmla="*/ 1469 h 1469"/>
                <a:gd name="T78" fmla="*/ 217 w 2296"/>
                <a:gd name="T79" fmla="*/ 1414 h 1469"/>
                <a:gd name="T80" fmla="*/ 147 w 2296"/>
                <a:gd name="T81" fmla="*/ 1360 h 1469"/>
                <a:gd name="T82" fmla="*/ 120 w 2296"/>
                <a:gd name="T83" fmla="*/ 1306 h 1469"/>
                <a:gd name="T84" fmla="*/ 141 w 2296"/>
                <a:gd name="T85" fmla="*/ 1257 h 1469"/>
                <a:gd name="T86" fmla="*/ 212 w 2296"/>
                <a:gd name="T87" fmla="*/ 1208 h 1469"/>
                <a:gd name="T88" fmla="*/ 342 w 2296"/>
                <a:gd name="T89" fmla="*/ 1164 h 1469"/>
                <a:gd name="T90" fmla="*/ 527 w 2296"/>
                <a:gd name="T91" fmla="*/ 1121 h 1469"/>
                <a:gd name="T92" fmla="*/ 771 w 2296"/>
                <a:gd name="T93" fmla="*/ 1088 h 1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en-US">
                <a:ea typeface="ＭＳ Ｐゴシック" charset="0"/>
                <a:cs typeface="+mn-cs"/>
              </a:endParaRPr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>
                <a:gd name="T0" fmla="*/ 0 w 5740"/>
                <a:gd name="T1" fmla="*/ 0 h 1906"/>
                <a:gd name="T2" fmla="*/ 0 w 5740"/>
                <a:gd name="T3" fmla="*/ 198 h 1906"/>
                <a:gd name="T4" fmla="*/ 6345 w 5740"/>
                <a:gd name="T5" fmla="*/ 198 h 1906"/>
                <a:gd name="T6" fmla="*/ 6345 w 5740"/>
                <a:gd name="T7" fmla="*/ 0 h 1906"/>
                <a:gd name="T8" fmla="*/ 0 w 5740"/>
                <a:gd name="T9" fmla="*/ 0 h 1906"/>
                <a:gd name="T10" fmla="*/ 0 w 5740"/>
                <a:gd name="T11" fmla="*/ 0 h 19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6635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 sz="6000"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26636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charset="0"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547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2BB87C-E009-0C46-823C-7A8B573A695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46520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6C0D4E-B83D-B944-B4B6-DD8E359A8FB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2698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3C0485-5C2C-4544-B32C-3CA9DF7D06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2896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1C5854-F2BC-0446-A999-8FFEDEFAAC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4628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939136-4F93-0A4B-9528-5317F064D4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18276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025CCA-0C2F-FD4A-997E-8F241AC0483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52769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F901D5-0703-CD48-A64C-705B22C983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64582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2FDF45-7C32-7A48-AF0E-999C8AFF64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60210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64081E-065B-FD47-8288-F848EF300A7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503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024841-3CD1-9446-A724-931608C3D59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8660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D92AF5-F7F1-9243-AE5B-0C0966CD6C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90710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A6A7BD-88DF-2A4E-8E23-1BA7EFE420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74861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AC6BE5B1-7FF8-6749-92C0-8DDBAF274AD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1032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25606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>
                  <a:gd name="T0" fmla="*/ 2740 w 2882"/>
                  <a:gd name="T1" fmla="*/ 528 h 1671"/>
                  <a:gd name="T2" fmla="*/ 2632 w 2882"/>
                  <a:gd name="T3" fmla="*/ 484 h 1671"/>
                  <a:gd name="T4" fmla="*/ 2480 w 2882"/>
                  <a:gd name="T5" fmla="*/ 424 h 1671"/>
                  <a:gd name="T6" fmla="*/ 2203 w 2882"/>
                  <a:gd name="T7" fmla="*/ 343 h 1671"/>
                  <a:gd name="T8" fmla="*/ 1970 w 2882"/>
                  <a:gd name="T9" fmla="*/ 277 h 1671"/>
                  <a:gd name="T10" fmla="*/ 1807 w 2882"/>
                  <a:gd name="T11" fmla="*/ 212 h 1671"/>
                  <a:gd name="T12" fmla="*/ 1693 w 2882"/>
                  <a:gd name="T13" fmla="*/ 152 h 1671"/>
                  <a:gd name="T14" fmla="*/ 1628 w 2882"/>
                  <a:gd name="T15" fmla="*/ 103 h 1671"/>
                  <a:gd name="T16" fmla="*/ 1590 w 2882"/>
                  <a:gd name="T17" fmla="*/ 60 h 1671"/>
                  <a:gd name="T18" fmla="*/ 1579 w 2882"/>
                  <a:gd name="T19" fmla="*/ 27 h 1671"/>
                  <a:gd name="T20" fmla="*/ 1585 w 2882"/>
                  <a:gd name="T21" fmla="*/ 0 h 1671"/>
                  <a:gd name="T22" fmla="*/ 1557 w 2882"/>
                  <a:gd name="T23" fmla="*/ 49 h 1671"/>
                  <a:gd name="T24" fmla="*/ 1568 w 2882"/>
                  <a:gd name="T25" fmla="*/ 98 h 1671"/>
                  <a:gd name="T26" fmla="*/ 1617 w 2882"/>
                  <a:gd name="T27" fmla="*/ 141 h 1671"/>
                  <a:gd name="T28" fmla="*/ 1688 w 2882"/>
                  <a:gd name="T29" fmla="*/ 185 h 1671"/>
                  <a:gd name="T30" fmla="*/ 1791 w 2882"/>
                  <a:gd name="T31" fmla="*/ 228 h 1671"/>
                  <a:gd name="T32" fmla="*/ 2040 w 2882"/>
                  <a:gd name="T33" fmla="*/ 310 h 1671"/>
                  <a:gd name="T34" fmla="*/ 2285 w 2882"/>
                  <a:gd name="T35" fmla="*/ 381 h 1671"/>
                  <a:gd name="T36" fmla="*/ 2464 w 2882"/>
                  <a:gd name="T37" fmla="*/ 435 h 1671"/>
                  <a:gd name="T38" fmla="*/ 2605 w 2882"/>
                  <a:gd name="T39" fmla="*/ 484 h 1671"/>
                  <a:gd name="T40" fmla="*/ 2708 w 2882"/>
                  <a:gd name="T41" fmla="*/ 528 h 1671"/>
                  <a:gd name="T42" fmla="*/ 2768 w 2882"/>
                  <a:gd name="T43" fmla="*/ 560 h 1671"/>
                  <a:gd name="T44" fmla="*/ 2795 w 2882"/>
                  <a:gd name="T45" fmla="*/ 593 h 1671"/>
                  <a:gd name="T46" fmla="*/ 2795 w 2882"/>
                  <a:gd name="T47" fmla="*/ 642 h 1671"/>
                  <a:gd name="T48" fmla="*/ 2762 w 2882"/>
                  <a:gd name="T49" fmla="*/ 691 h 1671"/>
                  <a:gd name="T50" fmla="*/ 2692 w 2882"/>
                  <a:gd name="T51" fmla="*/ 735 h 1671"/>
                  <a:gd name="T52" fmla="*/ 2589 w 2882"/>
                  <a:gd name="T53" fmla="*/ 778 h 1671"/>
                  <a:gd name="T54" fmla="*/ 2458 w 2882"/>
                  <a:gd name="T55" fmla="*/ 822 h 1671"/>
                  <a:gd name="T56" fmla="*/ 2301 w 2882"/>
                  <a:gd name="T57" fmla="*/ 865 h 1671"/>
                  <a:gd name="T58" fmla="*/ 2030 w 2882"/>
                  <a:gd name="T59" fmla="*/ 930 h 1671"/>
                  <a:gd name="T60" fmla="*/ 1606 w 2882"/>
                  <a:gd name="T61" fmla="*/ 1034 h 1671"/>
                  <a:gd name="T62" fmla="*/ 1145 w 2882"/>
                  <a:gd name="T63" fmla="*/ 1164 h 1671"/>
                  <a:gd name="T64" fmla="*/ 673 w 2882"/>
                  <a:gd name="T65" fmla="*/ 1328 h 1671"/>
                  <a:gd name="T66" fmla="*/ 217 w 2882"/>
                  <a:gd name="T67" fmla="*/ 1545 h 1671"/>
                  <a:gd name="T68" fmla="*/ 353 w 2882"/>
                  <a:gd name="T69" fmla="*/ 1671 h 1671"/>
                  <a:gd name="T70" fmla="*/ 754 w 2882"/>
                  <a:gd name="T71" fmla="*/ 1469 h 1671"/>
                  <a:gd name="T72" fmla="*/ 1145 w 2882"/>
                  <a:gd name="T73" fmla="*/ 1311 h 1671"/>
                  <a:gd name="T74" fmla="*/ 1519 w 2882"/>
                  <a:gd name="T75" fmla="*/ 1186 h 1671"/>
                  <a:gd name="T76" fmla="*/ 1861 w 2882"/>
                  <a:gd name="T77" fmla="*/ 1083 h 1671"/>
                  <a:gd name="T78" fmla="*/ 2165 w 2882"/>
                  <a:gd name="T79" fmla="*/ 1007 h 1671"/>
                  <a:gd name="T80" fmla="*/ 2426 w 2882"/>
                  <a:gd name="T81" fmla="*/ 947 h 1671"/>
                  <a:gd name="T82" fmla="*/ 2626 w 2882"/>
                  <a:gd name="T83" fmla="*/ 892 h 1671"/>
                  <a:gd name="T84" fmla="*/ 2762 w 2882"/>
                  <a:gd name="T85" fmla="*/ 838 h 1671"/>
                  <a:gd name="T86" fmla="*/ 2827 w 2882"/>
                  <a:gd name="T87" fmla="*/ 794 h 1671"/>
                  <a:gd name="T88" fmla="*/ 2865 w 2882"/>
                  <a:gd name="T89" fmla="*/ 745 h 1671"/>
                  <a:gd name="T90" fmla="*/ 2882 w 2882"/>
                  <a:gd name="T91" fmla="*/ 702 h 1671"/>
                  <a:gd name="T92" fmla="*/ 2854 w 2882"/>
                  <a:gd name="T93" fmla="*/ 620 h 1671"/>
                  <a:gd name="T94" fmla="*/ 2800 w 2882"/>
                  <a:gd name="T95" fmla="*/ 560 h 1671"/>
                  <a:gd name="T96" fmla="*/ 2773 w 2882"/>
                  <a:gd name="T97" fmla="*/ 544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0"/>
                  <a:cs typeface="+mn-cs"/>
                </a:endParaRPr>
              </a:p>
            </p:txBody>
          </p:sp>
          <p:sp>
            <p:nvSpPr>
              <p:cNvPr id="25607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>
                  <a:gd name="T0" fmla="*/ 1259 w 1259"/>
                  <a:gd name="T1" fmla="*/ 615 h 811"/>
                  <a:gd name="T2" fmla="*/ 1248 w 1259"/>
                  <a:gd name="T3" fmla="*/ 588 h 811"/>
                  <a:gd name="T4" fmla="*/ 1237 w 1259"/>
                  <a:gd name="T5" fmla="*/ 566 h 811"/>
                  <a:gd name="T6" fmla="*/ 1216 w 1259"/>
                  <a:gd name="T7" fmla="*/ 539 h 811"/>
                  <a:gd name="T8" fmla="*/ 1188 w 1259"/>
                  <a:gd name="T9" fmla="*/ 517 h 811"/>
                  <a:gd name="T10" fmla="*/ 1123 w 1259"/>
                  <a:gd name="T11" fmla="*/ 479 h 811"/>
                  <a:gd name="T12" fmla="*/ 1042 w 1259"/>
                  <a:gd name="T13" fmla="*/ 441 h 811"/>
                  <a:gd name="T14" fmla="*/ 944 w 1259"/>
                  <a:gd name="T15" fmla="*/ 408 h 811"/>
                  <a:gd name="T16" fmla="*/ 841 w 1259"/>
                  <a:gd name="T17" fmla="*/ 381 h 811"/>
                  <a:gd name="T18" fmla="*/ 727 w 1259"/>
                  <a:gd name="T19" fmla="*/ 348 h 811"/>
                  <a:gd name="T20" fmla="*/ 613 w 1259"/>
                  <a:gd name="T21" fmla="*/ 321 h 811"/>
                  <a:gd name="T22" fmla="*/ 499 w 1259"/>
                  <a:gd name="T23" fmla="*/ 294 h 811"/>
                  <a:gd name="T24" fmla="*/ 391 w 1259"/>
                  <a:gd name="T25" fmla="*/ 261 h 811"/>
                  <a:gd name="T26" fmla="*/ 288 w 1259"/>
                  <a:gd name="T27" fmla="*/ 229 h 811"/>
                  <a:gd name="T28" fmla="*/ 195 w 1259"/>
                  <a:gd name="T29" fmla="*/ 196 h 811"/>
                  <a:gd name="T30" fmla="*/ 119 w 1259"/>
                  <a:gd name="T31" fmla="*/ 152 h 811"/>
                  <a:gd name="T32" fmla="*/ 54 w 1259"/>
                  <a:gd name="T33" fmla="*/ 109 h 811"/>
                  <a:gd name="T34" fmla="*/ 33 w 1259"/>
                  <a:gd name="T35" fmla="*/ 87 h 811"/>
                  <a:gd name="T36" fmla="*/ 16 w 1259"/>
                  <a:gd name="T37" fmla="*/ 60 h 811"/>
                  <a:gd name="T38" fmla="*/ 5 w 1259"/>
                  <a:gd name="T39" fmla="*/ 33 h 811"/>
                  <a:gd name="T40" fmla="*/ 0 w 1259"/>
                  <a:gd name="T41" fmla="*/ 0 h 811"/>
                  <a:gd name="T42" fmla="*/ 0 w 1259"/>
                  <a:gd name="T43" fmla="*/ 6 h 811"/>
                  <a:gd name="T44" fmla="*/ 0 w 1259"/>
                  <a:gd name="T45" fmla="*/ 11 h 811"/>
                  <a:gd name="T46" fmla="*/ 0 w 1259"/>
                  <a:gd name="T47" fmla="*/ 38 h 811"/>
                  <a:gd name="T48" fmla="*/ 5 w 1259"/>
                  <a:gd name="T49" fmla="*/ 60 h 811"/>
                  <a:gd name="T50" fmla="*/ 16 w 1259"/>
                  <a:gd name="T51" fmla="*/ 87 h 811"/>
                  <a:gd name="T52" fmla="*/ 33 w 1259"/>
                  <a:gd name="T53" fmla="*/ 114 h 811"/>
                  <a:gd name="T54" fmla="*/ 54 w 1259"/>
                  <a:gd name="T55" fmla="*/ 142 h 811"/>
                  <a:gd name="T56" fmla="*/ 87 w 1259"/>
                  <a:gd name="T57" fmla="*/ 174 h 811"/>
                  <a:gd name="T58" fmla="*/ 125 w 1259"/>
                  <a:gd name="T59" fmla="*/ 207 h 811"/>
                  <a:gd name="T60" fmla="*/ 179 w 1259"/>
                  <a:gd name="T61" fmla="*/ 240 h 811"/>
                  <a:gd name="T62" fmla="*/ 244 w 1259"/>
                  <a:gd name="T63" fmla="*/ 278 h 811"/>
                  <a:gd name="T64" fmla="*/ 326 w 1259"/>
                  <a:gd name="T65" fmla="*/ 310 h 811"/>
                  <a:gd name="T66" fmla="*/ 418 w 1259"/>
                  <a:gd name="T67" fmla="*/ 348 h 811"/>
                  <a:gd name="T68" fmla="*/ 526 w 1259"/>
                  <a:gd name="T69" fmla="*/ 381 h 811"/>
                  <a:gd name="T70" fmla="*/ 657 w 1259"/>
                  <a:gd name="T71" fmla="*/ 414 h 811"/>
                  <a:gd name="T72" fmla="*/ 749 w 1259"/>
                  <a:gd name="T73" fmla="*/ 435 h 811"/>
                  <a:gd name="T74" fmla="*/ 830 w 1259"/>
                  <a:gd name="T75" fmla="*/ 463 h 811"/>
                  <a:gd name="T76" fmla="*/ 901 w 1259"/>
                  <a:gd name="T77" fmla="*/ 490 h 811"/>
                  <a:gd name="T78" fmla="*/ 966 w 1259"/>
                  <a:gd name="T79" fmla="*/ 512 h 811"/>
                  <a:gd name="T80" fmla="*/ 1015 w 1259"/>
                  <a:gd name="T81" fmla="*/ 539 h 811"/>
                  <a:gd name="T82" fmla="*/ 1053 w 1259"/>
                  <a:gd name="T83" fmla="*/ 566 h 811"/>
                  <a:gd name="T84" fmla="*/ 1080 w 1259"/>
                  <a:gd name="T85" fmla="*/ 593 h 811"/>
                  <a:gd name="T86" fmla="*/ 1102 w 1259"/>
                  <a:gd name="T87" fmla="*/ 620 h 811"/>
                  <a:gd name="T88" fmla="*/ 1112 w 1259"/>
                  <a:gd name="T89" fmla="*/ 648 h 811"/>
                  <a:gd name="T90" fmla="*/ 1118 w 1259"/>
                  <a:gd name="T91" fmla="*/ 675 h 811"/>
                  <a:gd name="T92" fmla="*/ 1112 w 1259"/>
                  <a:gd name="T93" fmla="*/ 697 h 811"/>
                  <a:gd name="T94" fmla="*/ 1096 w 1259"/>
                  <a:gd name="T95" fmla="*/ 724 h 811"/>
                  <a:gd name="T96" fmla="*/ 1080 w 1259"/>
                  <a:gd name="T97" fmla="*/ 746 h 811"/>
                  <a:gd name="T98" fmla="*/ 1053 w 1259"/>
                  <a:gd name="T99" fmla="*/ 767 h 811"/>
                  <a:gd name="T100" fmla="*/ 1015 w 1259"/>
                  <a:gd name="T101" fmla="*/ 789 h 811"/>
                  <a:gd name="T102" fmla="*/ 977 w 1259"/>
                  <a:gd name="T103" fmla="*/ 811 h 811"/>
                  <a:gd name="T104" fmla="*/ 1047 w 1259"/>
                  <a:gd name="T105" fmla="*/ 789 h 811"/>
                  <a:gd name="T106" fmla="*/ 1107 w 1259"/>
                  <a:gd name="T107" fmla="*/ 767 h 811"/>
                  <a:gd name="T108" fmla="*/ 1156 w 1259"/>
                  <a:gd name="T109" fmla="*/ 746 h 811"/>
                  <a:gd name="T110" fmla="*/ 1199 w 1259"/>
                  <a:gd name="T111" fmla="*/ 724 h 811"/>
                  <a:gd name="T112" fmla="*/ 1226 w 1259"/>
                  <a:gd name="T113" fmla="*/ 702 h 811"/>
                  <a:gd name="T114" fmla="*/ 1248 w 1259"/>
                  <a:gd name="T115" fmla="*/ 675 h 811"/>
                  <a:gd name="T116" fmla="*/ 1259 w 1259"/>
                  <a:gd name="T117" fmla="*/ 648 h 811"/>
                  <a:gd name="T118" fmla="*/ 1259 w 1259"/>
                  <a:gd name="T119" fmla="*/ 615 h 811"/>
                  <a:gd name="T120" fmla="*/ 1259 w 1259"/>
                  <a:gd name="T121" fmla="*/ 615 h 8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0"/>
                  <a:cs typeface="+mn-cs"/>
                </a:endParaRPr>
              </a:p>
            </p:txBody>
          </p:sp>
          <p:sp>
            <p:nvSpPr>
              <p:cNvPr id="25608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>
                  <a:gd name="T0" fmla="*/ 92 w 2849"/>
                  <a:gd name="T1" fmla="*/ 958 h 969"/>
                  <a:gd name="T2" fmla="*/ 0 w 2849"/>
                  <a:gd name="T3" fmla="*/ 969 h 969"/>
                  <a:gd name="T4" fmla="*/ 391 w 2849"/>
                  <a:gd name="T5" fmla="*/ 969 h 969"/>
                  <a:gd name="T6" fmla="*/ 434 w 2849"/>
                  <a:gd name="T7" fmla="*/ 947 h 969"/>
                  <a:gd name="T8" fmla="*/ 483 w 2849"/>
                  <a:gd name="T9" fmla="*/ 914 h 969"/>
                  <a:gd name="T10" fmla="*/ 554 w 2849"/>
                  <a:gd name="T11" fmla="*/ 876 h 969"/>
                  <a:gd name="T12" fmla="*/ 635 w 2849"/>
                  <a:gd name="T13" fmla="*/ 838 h 969"/>
                  <a:gd name="T14" fmla="*/ 727 w 2849"/>
                  <a:gd name="T15" fmla="*/ 794 h 969"/>
                  <a:gd name="T16" fmla="*/ 836 w 2849"/>
                  <a:gd name="T17" fmla="*/ 745 h 969"/>
                  <a:gd name="T18" fmla="*/ 961 w 2849"/>
                  <a:gd name="T19" fmla="*/ 696 h 969"/>
                  <a:gd name="T20" fmla="*/ 1102 w 2849"/>
                  <a:gd name="T21" fmla="*/ 642 h 969"/>
                  <a:gd name="T22" fmla="*/ 1259 w 2849"/>
                  <a:gd name="T23" fmla="*/ 582 h 969"/>
                  <a:gd name="T24" fmla="*/ 1433 w 2849"/>
                  <a:gd name="T25" fmla="*/ 522 h 969"/>
                  <a:gd name="T26" fmla="*/ 1623 w 2849"/>
                  <a:gd name="T27" fmla="*/ 462 h 969"/>
                  <a:gd name="T28" fmla="*/ 1829 w 2849"/>
                  <a:gd name="T29" fmla="*/ 403 h 969"/>
                  <a:gd name="T30" fmla="*/ 2057 w 2849"/>
                  <a:gd name="T31" fmla="*/ 343 h 969"/>
                  <a:gd name="T32" fmla="*/ 2301 w 2849"/>
                  <a:gd name="T33" fmla="*/ 283 h 969"/>
                  <a:gd name="T34" fmla="*/ 2567 w 2849"/>
                  <a:gd name="T35" fmla="*/ 223 h 969"/>
                  <a:gd name="T36" fmla="*/ 2849 w 2849"/>
                  <a:gd name="T37" fmla="*/ 163 h 969"/>
                  <a:gd name="T38" fmla="*/ 2849 w 2849"/>
                  <a:gd name="T39" fmla="*/ 0 h 969"/>
                  <a:gd name="T40" fmla="*/ 2817 w 2849"/>
                  <a:gd name="T41" fmla="*/ 16 h 969"/>
                  <a:gd name="T42" fmla="*/ 2773 w 2849"/>
                  <a:gd name="T43" fmla="*/ 33 h 969"/>
                  <a:gd name="T44" fmla="*/ 2719 w 2849"/>
                  <a:gd name="T45" fmla="*/ 54 h 969"/>
                  <a:gd name="T46" fmla="*/ 2648 w 2849"/>
                  <a:gd name="T47" fmla="*/ 76 h 969"/>
                  <a:gd name="T48" fmla="*/ 2572 w 2849"/>
                  <a:gd name="T49" fmla="*/ 98 h 969"/>
                  <a:gd name="T50" fmla="*/ 2491 w 2849"/>
                  <a:gd name="T51" fmla="*/ 120 h 969"/>
                  <a:gd name="T52" fmla="*/ 2399 w 2849"/>
                  <a:gd name="T53" fmla="*/ 147 h 969"/>
                  <a:gd name="T54" fmla="*/ 2301 w 2849"/>
                  <a:gd name="T55" fmla="*/ 169 h 969"/>
                  <a:gd name="T56" fmla="*/ 2095 w 2849"/>
                  <a:gd name="T57" fmla="*/ 223 h 969"/>
                  <a:gd name="T58" fmla="*/ 1889 w 2849"/>
                  <a:gd name="T59" fmla="*/ 277 h 969"/>
                  <a:gd name="T60" fmla="*/ 1688 w 2849"/>
                  <a:gd name="T61" fmla="*/ 326 h 969"/>
                  <a:gd name="T62" fmla="*/ 1590 w 2849"/>
                  <a:gd name="T63" fmla="*/ 354 h 969"/>
                  <a:gd name="T64" fmla="*/ 1503 w 2849"/>
                  <a:gd name="T65" fmla="*/ 381 h 969"/>
                  <a:gd name="T66" fmla="*/ 1107 w 2849"/>
                  <a:gd name="T67" fmla="*/ 506 h 969"/>
                  <a:gd name="T68" fmla="*/ 912 w 2849"/>
                  <a:gd name="T69" fmla="*/ 577 h 969"/>
                  <a:gd name="T70" fmla="*/ 727 w 2849"/>
                  <a:gd name="T71" fmla="*/ 647 h 969"/>
                  <a:gd name="T72" fmla="*/ 548 w 2849"/>
                  <a:gd name="T73" fmla="*/ 718 h 969"/>
                  <a:gd name="T74" fmla="*/ 380 w 2849"/>
                  <a:gd name="T75" fmla="*/ 794 h 969"/>
                  <a:gd name="T76" fmla="*/ 228 w 2849"/>
                  <a:gd name="T77" fmla="*/ 876 h 969"/>
                  <a:gd name="T78" fmla="*/ 92 w 2849"/>
                  <a:gd name="T79" fmla="*/ 958 h 969"/>
                  <a:gd name="T80" fmla="*/ 92 w 2849"/>
                  <a:gd name="T81" fmla="*/ 958 h 9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0"/>
                  <a:cs typeface="+mn-cs"/>
                </a:endParaRPr>
              </a:p>
            </p:txBody>
          </p:sp>
          <p:sp>
            <p:nvSpPr>
              <p:cNvPr id="1038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>
                  <a:gd name="T0" fmla="*/ 1433 w 3007"/>
                  <a:gd name="T1" fmla="*/ 474 h 2085"/>
                  <a:gd name="T2" fmla="*/ 1460 w 3007"/>
                  <a:gd name="T3" fmla="*/ 528 h 2085"/>
                  <a:gd name="T4" fmla="*/ 1541 w 3007"/>
                  <a:gd name="T5" fmla="*/ 593 h 2085"/>
                  <a:gd name="T6" fmla="*/ 1715 w 3007"/>
                  <a:gd name="T7" fmla="*/ 670 h 2085"/>
                  <a:gd name="T8" fmla="*/ 1927 w 3007"/>
                  <a:gd name="T9" fmla="*/ 735 h 2085"/>
                  <a:gd name="T10" fmla="*/ 2155 w 3007"/>
                  <a:gd name="T11" fmla="*/ 789 h 2085"/>
                  <a:gd name="T12" fmla="*/ 2372 w 3007"/>
                  <a:gd name="T13" fmla="*/ 849 h 2085"/>
                  <a:gd name="T14" fmla="*/ 2551 w 3007"/>
                  <a:gd name="T15" fmla="*/ 920 h 2085"/>
                  <a:gd name="T16" fmla="*/ 2638 w 3007"/>
                  <a:gd name="T17" fmla="*/ 980 h 2085"/>
                  <a:gd name="T18" fmla="*/ 2676 w 3007"/>
                  <a:gd name="T19" fmla="*/ 1029 h 2085"/>
                  <a:gd name="T20" fmla="*/ 2681 w 3007"/>
                  <a:gd name="T21" fmla="*/ 1083 h 2085"/>
                  <a:gd name="T22" fmla="*/ 2665 w 3007"/>
                  <a:gd name="T23" fmla="*/ 1127 h 2085"/>
                  <a:gd name="T24" fmla="*/ 2616 w 3007"/>
                  <a:gd name="T25" fmla="*/ 1170 h 2085"/>
                  <a:gd name="T26" fmla="*/ 2545 w 3007"/>
                  <a:gd name="T27" fmla="*/ 1208 h 2085"/>
                  <a:gd name="T28" fmla="*/ 2448 w 3007"/>
                  <a:gd name="T29" fmla="*/ 1241 h 2085"/>
                  <a:gd name="T30" fmla="*/ 2328 w 3007"/>
                  <a:gd name="T31" fmla="*/ 1274 h 2085"/>
                  <a:gd name="T32" fmla="*/ 2106 w 3007"/>
                  <a:gd name="T33" fmla="*/ 1328 h 2085"/>
                  <a:gd name="T34" fmla="*/ 1742 w 3007"/>
                  <a:gd name="T35" fmla="*/ 1421 h 2085"/>
                  <a:gd name="T36" fmla="*/ 1308 w 3007"/>
                  <a:gd name="T37" fmla="*/ 1540 h 2085"/>
                  <a:gd name="T38" fmla="*/ 820 w 3007"/>
                  <a:gd name="T39" fmla="*/ 1709 h 2085"/>
                  <a:gd name="T40" fmla="*/ 282 w 3007"/>
                  <a:gd name="T41" fmla="*/ 1943 h 2085"/>
                  <a:gd name="T42" fmla="*/ 152 w 3007"/>
                  <a:gd name="T43" fmla="*/ 2085 h 2085"/>
                  <a:gd name="T44" fmla="*/ 386 w 3007"/>
                  <a:gd name="T45" fmla="*/ 1992 h 2085"/>
                  <a:gd name="T46" fmla="*/ 700 w 3007"/>
                  <a:gd name="T47" fmla="*/ 1834 h 2085"/>
                  <a:gd name="T48" fmla="*/ 1064 w 3007"/>
                  <a:gd name="T49" fmla="*/ 1693 h 2085"/>
                  <a:gd name="T50" fmla="*/ 1661 w 3007"/>
                  <a:gd name="T51" fmla="*/ 1497 h 2085"/>
                  <a:gd name="T52" fmla="*/ 1845 w 3007"/>
                  <a:gd name="T53" fmla="*/ 1442 h 2085"/>
                  <a:gd name="T54" fmla="*/ 2252 w 3007"/>
                  <a:gd name="T55" fmla="*/ 1339 h 2085"/>
                  <a:gd name="T56" fmla="*/ 2551 w 3007"/>
                  <a:gd name="T57" fmla="*/ 1263 h 2085"/>
                  <a:gd name="T58" fmla="*/ 2730 w 3007"/>
                  <a:gd name="T59" fmla="*/ 1214 h 2085"/>
                  <a:gd name="T60" fmla="*/ 2876 w 3007"/>
                  <a:gd name="T61" fmla="*/ 1170 h 2085"/>
                  <a:gd name="T62" fmla="*/ 2974 w 3007"/>
                  <a:gd name="T63" fmla="*/ 1132 h 2085"/>
                  <a:gd name="T64" fmla="*/ 3007 w 3007"/>
                  <a:gd name="T65" fmla="*/ 871 h 2085"/>
                  <a:gd name="T66" fmla="*/ 2860 w 3007"/>
                  <a:gd name="T67" fmla="*/ 844 h 2085"/>
                  <a:gd name="T68" fmla="*/ 2670 w 3007"/>
                  <a:gd name="T69" fmla="*/ 806 h 2085"/>
                  <a:gd name="T70" fmla="*/ 2458 w 3007"/>
                  <a:gd name="T71" fmla="*/ 757 h 2085"/>
                  <a:gd name="T72" fmla="*/ 2138 w 3007"/>
                  <a:gd name="T73" fmla="*/ 670 h 2085"/>
                  <a:gd name="T74" fmla="*/ 1959 w 3007"/>
                  <a:gd name="T75" fmla="*/ 604 h 2085"/>
                  <a:gd name="T76" fmla="*/ 1824 w 3007"/>
                  <a:gd name="T77" fmla="*/ 534 h 2085"/>
                  <a:gd name="T78" fmla="*/ 1769 w 3007"/>
                  <a:gd name="T79" fmla="*/ 474 h 2085"/>
                  <a:gd name="T80" fmla="*/ 1753 w 3007"/>
                  <a:gd name="T81" fmla="*/ 436 h 2085"/>
                  <a:gd name="T82" fmla="*/ 1780 w 3007"/>
                  <a:gd name="T83" fmla="*/ 381 h 2085"/>
                  <a:gd name="T84" fmla="*/ 1862 w 3007"/>
                  <a:gd name="T85" fmla="*/ 316 h 2085"/>
                  <a:gd name="T86" fmla="*/ 1986 w 3007"/>
                  <a:gd name="T87" fmla="*/ 267 h 2085"/>
                  <a:gd name="T88" fmla="*/ 2149 w 3007"/>
                  <a:gd name="T89" fmla="*/ 229 h 2085"/>
                  <a:gd name="T90" fmla="*/ 2431 w 3007"/>
                  <a:gd name="T91" fmla="*/ 180 h 2085"/>
                  <a:gd name="T92" fmla="*/ 2827 w 3007"/>
                  <a:gd name="T93" fmla="*/ 125 h 2085"/>
                  <a:gd name="T94" fmla="*/ 3007 w 3007"/>
                  <a:gd name="T95" fmla="*/ 87 h 2085"/>
                  <a:gd name="T96" fmla="*/ 2909 w 3007"/>
                  <a:gd name="T97" fmla="*/ 22 h 2085"/>
                  <a:gd name="T98" fmla="*/ 2676 w 3007"/>
                  <a:gd name="T99" fmla="*/ 66 h 2085"/>
                  <a:gd name="T100" fmla="*/ 2285 w 3007"/>
                  <a:gd name="T101" fmla="*/ 120 h 2085"/>
                  <a:gd name="T102" fmla="*/ 2030 w 3007"/>
                  <a:gd name="T103" fmla="*/ 158 h 2085"/>
                  <a:gd name="T104" fmla="*/ 1791 w 3007"/>
                  <a:gd name="T105" fmla="*/ 202 h 2085"/>
                  <a:gd name="T106" fmla="*/ 1601 w 3007"/>
                  <a:gd name="T107" fmla="*/ 261 h 2085"/>
                  <a:gd name="T108" fmla="*/ 1471 w 3007"/>
                  <a:gd name="T109" fmla="*/ 338 h 2085"/>
                  <a:gd name="T110" fmla="*/ 1438 w 3007"/>
                  <a:gd name="T111" fmla="*/ 387 h 2085"/>
                  <a:gd name="T112" fmla="*/ 1427 w 3007"/>
                  <a:gd name="T113" fmla="*/ 441 h 208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610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>
                  <a:gd name="T0" fmla="*/ 0 w 1248"/>
                  <a:gd name="T1" fmla="*/ 332 h 539"/>
                  <a:gd name="T2" fmla="*/ 0 w 1248"/>
                  <a:gd name="T3" fmla="*/ 360 h 539"/>
                  <a:gd name="T4" fmla="*/ 5 w 1248"/>
                  <a:gd name="T5" fmla="*/ 387 h 539"/>
                  <a:gd name="T6" fmla="*/ 27 w 1248"/>
                  <a:gd name="T7" fmla="*/ 414 h 539"/>
                  <a:gd name="T8" fmla="*/ 54 w 1248"/>
                  <a:gd name="T9" fmla="*/ 436 h 539"/>
                  <a:gd name="T10" fmla="*/ 92 w 1248"/>
                  <a:gd name="T11" fmla="*/ 463 h 539"/>
                  <a:gd name="T12" fmla="*/ 141 w 1248"/>
                  <a:gd name="T13" fmla="*/ 490 h 539"/>
                  <a:gd name="T14" fmla="*/ 195 w 1248"/>
                  <a:gd name="T15" fmla="*/ 512 h 539"/>
                  <a:gd name="T16" fmla="*/ 255 w 1248"/>
                  <a:gd name="T17" fmla="*/ 539 h 539"/>
                  <a:gd name="T18" fmla="*/ 212 w 1248"/>
                  <a:gd name="T19" fmla="*/ 517 h 539"/>
                  <a:gd name="T20" fmla="*/ 179 w 1248"/>
                  <a:gd name="T21" fmla="*/ 490 h 539"/>
                  <a:gd name="T22" fmla="*/ 157 w 1248"/>
                  <a:gd name="T23" fmla="*/ 468 h 539"/>
                  <a:gd name="T24" fmla="*/ 141 w 1248"/>
                  <a:gd name="T25" fmla="*/ 447 h 539"/>
                  <a:gd name="T26" fmla="*/ 136 w 1248"/>
                  <a:gd name="T27" fmla="*/ 425 h 539"/>
                  <a:gd name="T28" fmla="*/ 136 w 1248"/>
                  <a:gd name="T29" fmla="*/ 403 h 539"/>
                  <a:gd name="T30" fmla="*/ 141 w 1248"/>
                  <a:gd name="T31" fmla="*/ 381 h 539"/>
                  <a:gd name="T32" fmla="*/ 157 w 1248"/>
                  <a:gd name="T33" fmla="*/ 365 h 539"/>
                  <a:gd name="T34" fmla="*/ 179 w 1248"/>
                  <a:gd name="T35" fmla="*/ 343 h 539"/>
                  <a:gd name="T36" fmla="*/ 201 w 1248"/>
                  <a:gd name="T37" fmla="*/ 327 h 539"/>
                  <a:gd name="T38" fmla="*/ 266 w 1248"/>
                  <a:gd name="T39" fmla="*/ 294 h 539"/>
                  <a:gd name="T40" fmla="*/ 353 w 1248"/>
                  <a:gd name="T41" fmla="*/ 262 h 539"/>
                  <a:gd name="T42" fmla="*/ 445 w 1248"/>
                  <a:gd name="T43" fmla="*/ 234 h 539"/>
                  <a:gd name="T44" fmla="*/ 554 w 1248"/>
                  <a:gd name="T45" fmla="*/ 213 h 539"/>
                  <a:gd name="T46" fmla="*/ 662 w 1248"/>
                  <a:gd name="T47" fmla="*/ 191 h 539"/>
                  <a:gd name="T48" fmla="*/ 890 w 1248"/>
                  <a:gd name="T49" fmla="*/ 153 h 539"/>
                  <a:gd name="T50" fmla="*/ 993 w 1248"/>
                  <a:gd name="T51" fmla="*/ 136 h 539"/>
                  <a:gd name="T52" fmla="*/ 1091 w 1248"/>
                  <a:gd name="T53" fmla="*/ 120 h 539"/>
                  <a:gd name="T54" fmla="*/ 1178 w 1248"/>
                  <a:gd name="T55" fmla="*/ 115 h 539"/>
                  <a:gd name="T56" fmla="*/ 1248 w 1248"/>
                  <a:gd name="T57" fmla="*/ 104 h 539"/>
                  <a:gd name="T58" fmla="*/ 1248 w 1248"/>
                  <a:gd name="T59" fmla="*/ 0 h 539"/>
                  <a:gd name="T60" fmla="*/ 1161 w 1248"/>
                  <a:gd name="T61" fmla="*/ 22 h 539"/>
                  <a:gd name="T62" fmla="*/ 1069 w 1248"/>
                  <a:gd name="T63" fmla="*/ 38 h 539"/>
                  <a:gd name="T64" fmla="*/ 874 w 1248"/>
                  <a:gd name="T65" fmla="*/ 71 h 539"/>
                  <a:gd name="T66" fmla="*/ 673 w 1248"/>
                  <a:gd name="T67" fmla="*/ 93 h 539"/>
                  <a:gd name="T68" fmla="*/ 483 w 1248"/>
                  <a:gd name="T69" fmla="*/ 126 h 539"/>
                  <a:gd name="T70" fmla="*/ 391 w 1248"/>
                  <a:gd name="T71" fmla="*/ 142 h 539"/>
                  <a:gd name="T72" fmla="*/ 309 w 1248"/>
                  <a:gd name="T73" fmla="*/ 158 h 539"/>
                  <a:gd name="T74" fmla="*/ 228 w 1248"/>
                  <a:gd name="T75" fmla="*/ 180 h 539"/>
                  <a:gd name="T76" fmla="*/ 163 w 1248"/>
                  <a:gd name="T77" fmla="*/ 202 h 539"/>
                  <a:gd name="T78" fmla="*/ 103 w 1248"/>
                  <a:gd name="T79" fmla="*/ 229 h 539"/>
                  <a:gd name="T80" fmla="*/ 54 w 1248"/>
                  <a:gd name="T81" fmla="*/ 256 h 539"/>
                  <a:gd name="T82" fmla="*/ 22 w 1248"/>
                  <a:gd name="T83" fmla="*/ 294 h 539"/>
                  <a:gd name="T84" fmla="*/ 0 w 1248"/>
                  <a:gd name="T85" fmla="*/ 332 h 539"/>
                  <a:gd name="T86" fmla="*/ 0 w 1248"/>
                  <a:gd name="T87" fmla="*/ 332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0"/>
                  <a:cs typeface="+mn-cs"/>
                </a:endParaRPr>
              </a:p>
            </p:txBody>
          </p:sp>
        </p:grpSp>
        <p:sp>
          <p:nvSpPr>
            <p:cNvPr id="25611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>
                <a:gd name="T0" fmla="*/ 982 w 2296"/>
                <a:gd name="T1" fmla="*/ 1061 h 1469"/>
                <a:gd name="T2" fmla="*/ 1357 w 2296"/>
                <a:gd name="T3" fmla="*/ 1012 h 1469"/>
                <a:gd name="T4" fmla="*/ 1666 w 2296"/>
                <a:gd name="T5" fmla="*/ 957 h 1469"/>
                <a:gd name="T6" fmla="*/ 1916 w 2296"/>
                <a:gd name="T7" fmla="*/ 897 h 1469"/>
                <a:gd name="T8" fmla="*/ 2100 w 2296"/>
                <a:gd name="T9" fmla="*/ 832 h 1469"/>
                <a:gd name="T10" fmla="*/ 2220 w 2296"/>
                <a:gd name="T11" fmla="*/ 756 h 1469"/>
                <a:gd name="T12" fmla="*/ 2285 w 2296"/>
                <a:gd name="T13" fmla="*/ 669 h 1469"/>
                <a:gd name="T14" fmla="*/ 2290 w 2296"/>
                <a:gd name="T15" fmla="*/ 560 h 1469"/>
                <a:gd name="T16" fmla="*/ 2241 w 2296"/>
                <a:gd name="T17" fmla="*/ 457 h 1469"/>
                <a:gd name="T18" fmla="*/ 2144 w 2296"/>
                <a:gd name="T19" fmla="*/ 364 h 1469"/>
                <a:gd name="T20" fmla="*/ 2008 w 2296"/>
                <a:gd name="T21" fmla="*/ 277 h 1469"/>
                <a:gd name="T22" fmla="*/ 1769 w 2296"/>
                <a:gd name="T23" fmla="*/ 157 h 1469"/>
                <a:gd name="T24" fmla="*/ 1612 w 2296"/>
                <a:gd name="T25" fmla="*/ 92 h 1469"/>
                <a:gd name="T26" fmla="*/ 1476 w 2296"/>
                <a:gd name="T27" fmla="*/ 43 h 1469"/>
                <a:gd name="T28" fmla="*/ 1384 w 2296"/>
                <a:gd name="T29" fmla="*/ 10 h 1469"/>
                <a:gd name="T30" fmla="*/ 1346 w 2296"/>
                <a:gd name="T31" fmla="*/ 0 h 1469"/>
                <a:gd name="T32" fmla="*/ 1655 w 2296"/>
                <a:gd name="T33" fmla="*/ 119 h 1469"/>
                <a:gd name="T34" fmla="*/ 1948 w 2296"/>
                <a:gd name="T35" fmla="*/ 255 h 1469"/>
                <a:gd name="T36" fmla="*/ 2068 w 2296"/>
                <a:gd name="T37" fmla="*/ 326 h 1469"/>
                <a:gd name="T38" fmla="*/ 2171 w 2296"/>
                <a:gd name="T39" fmla="*/ 402 h 1469"/>
                <a:gd name="T40" fmla="*/ 2236 w 2296"/>
                <a:gd name="T41" fmla="*/ 478 h 1469"/>
                <a:gd name="T42" fmla="*/ 2263 w 2296"/>
                <a:gd name="T43" fmla="*/ 560 h 1469"/>
                <a:gd name="T44" fmla="*/ 2241 w 2296"/>
                <a:gd name="T45" fmla="*/ 636 h 1469"/>
                <a:gd name="T46" fmla="*/ 2171 w 2296"/>
                <a:gd name="T47" fmla="*/ 702 h 1469"/>
                <a:gd name="T48" fmla="*/ 2062 w 2296"/>
                <a:gd name="T49" fmla="*/ 756 h 1469"/>
                <a:gd name="T50" fmla="*/ 1921 w 2296"/>
                <a:gd name="T51" fmla="*/ 800 h 1469"/>
                <a:gd name="T52" fmla="*/ 1748 w 2296"/>
                <a:gd name="T53" fmla="*/ 843 h 1469"/>
                <a:gd name="T54" fmla="*/ 1351 w 2296"/>
                <a:gd name="T55" fmla="*/ 908 h 1469"/>
                <a:gd name="T56" fmla="*/ 923 w 2296"/>
                <a:gd name="T57" fmla="*/ 968 h 1469"/>
                <a:gd name="T58" fmla="*/ 521 w 2296"/>
                <a:gd name="T59" fmla="*/ 1028 h 1469"/>
                <a:gd name="T60" fmla="*/ 353 w 2296"/>
                <a:gd name="T61" fmla="*/ 1066 h 1469"/>
                <a:gd name="T62" fmla="*/ 206 w 2296"/>
                <a:gd name="T63" fmla="*/ 1104 h 1469"/>
                <a:gd name="T64" fmla="*/ 92 w 2296"/>
                <a:gd name="T65" fmla="*/ 1148 h 1469"/>
                <a:gd name="T66" fmla="*/ 22 w 2296"/>
                <a:gd name="T67" fmla="*/ 1202 h 1469"/>
                <a:gd name="T68" fmla="*/ 0 w 2296"/>
                <a:gd name="T69" fmla="*/ 1262 h 1469"/>
                <a:gd name="T70" fmla="*/ 27 w 2296"/>
                <a:gd name="T71" fmla="*/ 1327 h 1469"/>
                <a:gd name="T72" fmla="*/ 98 w 2296"/>
                <a:gd name="T73" fmla="*/ 1382 h 1469"/>
                <a:gd name="T74" fmla="*/ 196 w 2296"/>
                <a:gd name="T75" fmla="*/ 1425 h 1469"/>
                <a:gd name="T76" fmla="*/ 326 w 2296"/>
                <a:gd name="T77" fmla="*/ 1469 h 1469"/>
                <a:gd name="T78" fmla="*/ 217 w 2296"/>
                <a:gd name="T79" fmla="*/ 1414 h 1469"/>
                <a:gd name="T80" fmla="*/ 147 w 2296"/>
                <a:gd name="T81" fmla="*/ 1360 h 1469"/>
                <a:gd name="T82" fmla="*/ 120 w 2296"/>
                <a:gd name="T83" fmla="*/ 1306 h 1469"/>
                <a:gd name="T84" fmla="*/ 141 w 2296"/>
                <a:gd name="T85" fmla="*/ 1257 h 1469"/>
                <a:gd name="T86" fmla="*/ 212 w 2296"/>
                <a:gd name="T87" fmla="*/ 1208 h 1469"/>
                <a:gd name="T88" fmla="*/ 342 w 2296"/>
                <a:gd name="T89" fmla="*/ 1164 h 1469"/>
                <a:gd name="T90" fmla="*/ 527 w 2296"/>
                <a:gd name="T91" fmla="*/ 1121 h 1469"/>
                <a:gd name="T92" fmla="*/ 771 w 2296"/>
                <a:gd name="T93" fmla="*/ 1088 h 1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en-US">
                <a:ea typeface="ＭＳ Ｐゴシック" charset="0"/>
                <a:cs typeface="+mn-cs"/>
              </a:endParaRPr>
            </a:p>
          </p:txBody>
        </p:sp>
        <p:sp>
          <p:nvSpPr>
            <p:cNvPr id="1034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>
                <a:gd name="T0" fmla="*/ 0 w 5740"/>
                <a:gd name="T1" fmla="*/ 0 h 1906"/>
                <a:gd name="T2" fmla="*/ 0 w 5740"/>
                <a:gd name="T3" fmla="*/ 198 h 1906"/>
                <a:gd name="T4" fmla="*/ 6345 w 5740"/>
                <a:gd name="T5" fmla="*/ 198 h 1906"/>
                <a:gd name="T6" fmla="*/ 6345 w 5740"/>
                <a:gd name="T7" fmla="*/ 0 h 1906"/>
                <a:gd name="T8" fmla="*/ 0 w 5740"/>
                <a:gd name="T9" fmla="*/ 0 h 1906"/>
                <a:gd name="T10" fmla="*/ 0 w 5740"/>
                <a:gd name="T11" fmla="*/ 0 h 19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5613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5614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latin typeface="Arial" charset="0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615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090" r:id="rId1"/>
    <p:sldLayoutId id="2147484079" r:id="rId2"/>
    <p:sldLayoutId id="2147484080" r:id="rId3"/>
    <p:sldLayoutId id="2147484081" r:id="rId4"/>
    <p:sldLayoutId id="2147484082" r:id="rId5"/>
    <p:sldLayoutId id="2147484083" r:id="rId6"/>
    <p:sldLayoutId id="2147484084" r:id="rId7"/>
    <p:sldLayoutId id="2147484085" r:id="rId8"/>
    <p:sldLayoutId id="2147484086" r:id="rId9"/>
    <p:sldLayoutId id="2147484087" r:id="rId10"/>
    <p:sldLayoutId id="2147484088" r:id="rId11"/>
    <p:sldLayoutId id="2147484089" r:id="rId12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MS PGothic" pitchFamily="34" charset="-128"/>
          <a:cs typeface="MS PGothic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charset="0"/>
          <a:ea typeface="MS PGothic" pitchFamily="34" charset="-128"/>
          <a:cs typeface="MS PGothic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charset="0"/>
          <a:ea typeface="MS PGothic" pitchFamily="34" charset="-128"/>
          <a:cs typeface="MS PGothic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charset="0"/>
          <a:ea typeface="MS PGothic" pitchFamily="34" charset="-128"/>
          <a:cs typeface="MS PGothic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charset="0"/>
          <a:ea typeface="MS PGothic" pitchFamily="34" charset="-128"/>
          <a:cs typeface="MS PGothic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charset="0"/>
          <a:ea typeface="ＭＳ Ｐゴシック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charset="0"/>
          <a:ea typeface="ＭＳ Ｐゴシック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charset="0"/>
          <a:ea typeface="ＭＳ Ｐゴシック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charset="0"/>
          <a:ea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charset="0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MS PGothic" pitchFamily="34" charset="-128"/>
          <a:cs typeface="MS PGothic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charset="0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MS PGothic" pitchFamily="34" charset="-128"/>
          <a:cs typeface="MS PGothic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charset="0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MS PGothic" pitchFamily="34" charset="-128"/>
          <a:cs typeface="MS PGothic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charset="0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MS PGothic" pitchFamily="34" charset="-128"/>
          <a:cs typeface="MS PGothic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charset="0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MS PGothic" pitchFamily="34" charset="-128"/>
          <a:cs typeface="MS PGothic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charset="0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charset="0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charset="0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charset="0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n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notesSlide" Target="../notesSlides/notesSlide11.xml"/><Relationship Id="rId5" Type="http://schemas.openxmlformats.org/officeDocument/2006/relationships/image" Target="../media/image35.png"/><Relationship Id="rId1" Type="http://schemas.microsoft.com/office/2007/relationships/media" Target="file://localhost/Volumes/STU_VOL1/Staff/dhakim/1a%20-%20Biology/7%20-%20Ch%209%20-%20Cell%20Respiration%20and%20Fermentation/60113.avi" TargetMode="External"/><Relationship Id="rId2" Type="http://schemas.openxmlformats.org/officeDocument/2006/relationships/video" Target="file://localhost/Volumes/STU_VOL1/Staff/dhakim/1a%20-%20Biology/7%20-%20Ch%209%20-%20Cell%20Respiration%20and%20Fermentation/60113.avi" TargetMode="Externa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youtube.com/watch?v=B8WHKRzkCOY" TargetMode="Externa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6.png"/><Relationship Id="rId3" Type="http://schemas.openxmlformats.org/officeDocument/2006/relationships/image" Target="../media/image37.png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8.png"/><Relationship Id="rId3" Type="http://schemas.openxmlformats.org/officeDocument/2006/relationships/image" Target="../media/image39.png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png"/><Relationship Id="rId3" Type="http://schemas.openxmlformats.org/officeDocument/2006/relationships/image" Target="../media/image41.png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emf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0.png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youtube.com/watch?v=B8WHKRzkCOY" TargetMode="External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0.png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4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.png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notesSlide" Target="../notesSlides/notesSlide16.xml"/><Relationship Id="rId5" Type="http://schemas.openxmlformats.org/officeDocument/2006/relationships/image" Target="../media/image44.png"/><Relationship Id="rId1" Type="http://schemas.microsoft.com/office/2007/relationships/media" Target="file://localhost/Volumes/STU_VOL1/Staff/dhakim/1a%20-%20Biology/7%20-%20Ch%209%20-%20Cell%20Respiration%20and%20Fermentation/60109.avi" TargetMode="External"/><Relationship Id="rId2" Type="http://schemas.openxmlformats.org/officeDocument/2006/relationships/video" Target="file://localhost/Volumes/STU_VOL1/Staff/dhakim/1a%20-%20Biology/7%20-%20Ch%209%20-%20Cell%20Respiration%20and%20Fermentation/60109.avi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/Relationships>
</file>

<file path=ppt/slides/_rels/slide1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5.png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emf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8.jpeg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png"/></Relationships>
</file>

<file path=ppt/slides/_rels/slide1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phschool.com/science/biology_place/biocoach/cellresp/intro.html" TargetMode="External"/><Relationship Id="rId3" Type="http://schemas.openxmlformats.org/officeDocument/2006/relationships/image" Target="../media/image48.png"/></Relationships>
</file>

<file path=ppt/slides/_rels/slide1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9.png"/><Relationship Id="rId3" Type="http://schemas.openxmlformats.org/officeDocument/2006/relationships/image" Target="../media/image50.png"/></Relationships>
</file>

<file path=ppt/slides/_rels/slide1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4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1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1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1.xml"/></Relationships>
</file>

<file path=ppt/slides/_rels/slide1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7.png"/></Relationships>
</file>

<file path=ppt/slides/_rels/slide1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52.png"/></Relationships>
</file>

<file path=ppt/slides/_rels/slide1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1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4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/Relationships>
</file>

<file path=ppt/slides/_rels/slide1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e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notesSlide" Target="../notesSlides/notesSlide2.xml"/><Relationship Id="rId5" Type="http://schemas.openxmlformats.org/officeDocument/2006/relationships/image" Target="../media/image8.png"/><Relationship Id="rId1" Type="http://schemas.microsoft.com/office/2007/relationships/media" Target="file://localhost/Volumes/STU_VOL1/Staff/dhakim/1a%20-%20Biology/7%20-%20Ch%209%20-%20Cell%20Respiration%20and%20Fermentation/60106.avi" TargetMode="External"/><Relationship Id="rId2" Type="http://schemas.openxmlformats.org/officeDocument/2006/relationships/video" Target="file://localhost/Volumes/STU_VOL1/Staff/dhakim/1a%20-%20Biology/7%20-%20Ch%209%20-%20Cell%20Respiration%20and%20Fermentation/60106.avi" TargetMode="Externa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1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e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7.pn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8.jpe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0.png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4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9.jpeg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hyperlink" Target="http://highered.mcgraw-hill.com/sites/0072507470/student_view0/chapter25/animation__how_glycolysis_works.html" TargetMode="External"/><Relationship Id="rId3" Type="http://schemas.openxmlformats.org/officeDocument/2006/relationships/image" Target="../media/image29.jpeg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0.png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3/6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2013-2014 – Start this chapter on 3/7</a:t>
            </a:r>
          </a:p>
          <a:p>
            <a:pPr>
              <a:defRPr/>
            </a:pPr>
            <a:r>
              <a:rPr lang="en-US" dirty="0" smtClean="0"/>
              <a:t>2014-2014 – Starting this chapter around 2/11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228600"/>
            <a:ext cx="8610600" cy="6629400"/>
          </a:xfrm>
        </p:spPr>
        <p:txBody>
          <a:bodyPr/>
          <a:lstStyle/>
          <a:p>
            <a:pPr>
              <a:defRPr/>
            </a:pPr>
            <a:r>
              <a:rPr lang="en-US" sz="2800" dirty="0" smtClean="0">
                <a:effectLst/>
              </a:rPr>
              <a:t>The term </a:t>
            </a:r>
            <a:r>
              <a:rPr lang="en-US" sz="2800" i="1" dirty="0" smtClean="0">
                <a:effectLst/>
              </a:rPr>
              <a:t>respiration</a:t>
            </a:r>
            <a:r>
              <a:rPr lang="en-US" sz="2800" dirty="0" smtClean="0">
                <a:effectLst/>
              </a:rPr>
              <a:t> is often used as a synonym for ______breathing_______.</a:t>
            </a:r>
          </a:p>
          <a:p>
            <a:pPr>
              <a:defRPr/>
            </a:pPr>
            <a:r>
              <a:rPr lang="en-US" sz="2800" dirty="0" smtClean="0">
                <a:effectLst/>
              </a:rPr>
              <a:t>Define </a:t>
            </a:r>
            <a:r>
              <a:rPr lang="en-US" sz="2800" u="sng" dirty="0" smtClean="0">
                <a:effectLst/>
              </a:rPr>
              <a:t>aerobic</a:t>
            </a:r>
            <a:r>
              <a:rPr lang="en-US" sz="2800" dirty="0" smtClean="0">
                <a:effectLst/>
              </a:rPr>
              <a:t> – </a:t>
            </a:r>
          </a:p>
          <a:p>
            <a:pPr lvl="1">
              <a:defRPr/>
            </a:pPr>
            <a:r>
              <a:rPr lang="en-US" dirty="0" smtClean="0">
                <a:effectLst/>
              </a:rPr>
              <a:t>In the presence of oxygen</a:t>
            </a:r>
          </a:p>
          <a:p>
            <a:pPr>
              <a:defRPr/>
            </a:pPr>
            <a:r>
              <a:rPr lang="en-US" sz="2800" dirty="0" smtClean="0">
                <a:effectLst/>
              </a:rPr>
              <a:t>Define </a:t>
            </a:r>
            <a:r>
              <a:rPr lang="en-US" sz="2800" u="sng" dirty="0" smtClean="0">
                <a:effectLst/>
              </a:rPr>
              <a:t>anaerobic</a:t>
            </a:r>
            <a:r>
              <a:rPr lang="en-US" sz="2800" dirty="0" smtClean="0">
                <a:effectLst/>
              </a:rPr>
              <a:t> – </a:t>
            </a:r>
          </a:p>
          <a:p>
            <a:pPr lvl="1">
              <a:defRPr/>
            </a:pPr>
            <a:r>
              <a:rPr lang="en-US" dirty="0" smtClean="0">
                <a:effectLst/>
              </a:rPr>
              <a:t>In the absence of oxygen</a:t>
            </a:r>
          </a:p>
          <a:p>
            <a:pPr>
              <a:defRPr/>
            </a:pPr>
            <a:r>
              <a:rPr lang="en-US" sz="2800" dirty="0" smtClean="0">
                <a:effectLst/>
              </a:rPr>
              <a:t>What is the structure in a cell responsible for converting chemical energy in food (glucose) into ATP?</a:t>
            </a:r>
          </a:p>
          <a:p>
            <a:pPr lvl="1">
              <a:defRPr/>
            </a:pPr>
            <a:r>
              <a:rPr lang="en-US" dirty="0" smtClean="0">
                <a:effectLst/>
              </a:rPr>
              <a:t>Mitochondria</a:t>
            </a:r>
          </a:p>
          <a:p>
            <a:pPr>
              <a:defRPr/>
            </a:pPr>
            <a:r>
              <a:rPr lang="en-US" sz="2800" dirty="0" smtClean="0">
                <a:effectLst/>
              </a:rPr>
              <a:t>Describe how are the processes of photosynthesis and cell respiration linked.</a:t>
            </a:r>
          </a:p>
          <a:p>
            <a:pPr lvl="1">
              <a:defRPr/>
            </a:pPr>
            <a:r>
              <a:rPr lang="en-US" dirty="0" smtClean="0">
                <a:effectLst/>
              </a:rPr>
              <a:t>Cell respiration uses the products of photosynthesis</a:t>
            </a:r>
          </a:p>
          <a:p>
            <a:pPr lvl="1">
              <a:defRPr/>
            </a:pPr>
            <a:r>
              <a:rPr lang="en-US" dirty="0" smtClean="0">
                <a:effectLst/>
              </a:rPr>
              <a:t>Photosynthesis uses the products of cell respiration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52400" y="152400"/>
            <a:ext cx="4419600" cy="32766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4572000" y="152400"/>
            <a:ext cx="4419600" cy="32766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52400" y="3429000"/>
            <a:ext cx="4419600" cy="32766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572000" y="3429000"/>
            <a:ext cx="4419600" cy="32766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2590800" y="2667000"/>
            <a:ext cx="3886200" cy="13716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8614" name="TextBox 8"/>
          <p:cNvSpPr txBox="1">
            <a:spLocks noChangeArrowheads="1"/>
          </p:cNvSpPr>
          <p:nvPr/>
        </p:nvSpPr>
        <p:spPr bwMode="auto">
          <a:xfrm>
            <a:off x="2819400" y="2847975"/>
            <a:ext cx="35052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9pPr>
          </a:lstStyle>
          <a:p>
            <a:pPr algn="ctr" eaLnBrk="1" hangingPunct="1"/>
            <a:r>
              <a:rPr lang="en-US" sz="3600" b="1">
                <a:latin typeface="Calibri" charset="0"/>
              </a:rPr>
              <a:t>Glycolysis</a:t>
            </a:r>
          </a:p>
        </p:txBody>
      </p:sp>
      <p:sp>
        <p:nvSpPr>
          <p:cNvPr id="68615" name="TextBox 9"/>
          <p:cNvSpPr txBox="1">
            <a:spLocks noChangeArrowheads="1"/>
          </p:cNvSpPr>
          <p:nvPr/>
        </p:nvSpPr>
        <p:spPr bwMode="auto">
          <a:xfrm>
            <a:off x="152400" y="152400"/>
            <a:ext cx="4419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9pPr>
          </a:lstStyle>
          <a:p>
            <a:pPr eaLnBrk="1" hangingPunct="1"/>
            <a:r>
              <a:rPr lang="en-US" sz="3200">
                <a:latin typeface="Calibri" charset="0"/>
              </a:rPr>
              <a:t>Definition </a:t>
            </a:r>
            <a:r>
              <a:rPr lang="en-US">
                <a:latin typeface="Calibri" charset="0"/>
              </a:rPr>
              <a:t>(not the equation)</a:t>
            </a:r>
            <a:r>
              <a:rPr lang="en-US" sz="3200">
                <a:latin typeface="Calibri" charset="0"/>
              </a:rPr>
              <a:t>:</a:t>
            </a:r>
          </a:p>
        </p:txBody>
      </p:sp>
      <p:sp>
        <p:nvSpPr>
          <p:cNvPr id="68616" name="TextBox 10"/>
          <p:cNvSpPr txBox="1">
            <a:spLocks noChangeArrowheads="1"/>
          </p:cNvSpPr>
          <p:nvPr/>
        </p:nvSpPr>
        <p:spPr bwMode="auto">
          <a:xfrm>
            <a:off x="4572000" y="152400"/>
            <a:ext cx="4419600" cy="155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9pPr>
          </a:lstStyle>
          <a:p>
            <a:pPr eaLnBrk="1" hangingPunct="1"/>
            <a:r>
              <a:rPr lang="en-US" sz="3200">
                <a:latin typeface="Calibri" charset="0"/>
              </a:rPr>
              <a:t>Reactants =</a:t>
            </a:r>
          </a:p>
          <a:p>
            <a:pPr eaLnBrk="1" hangingPunct="1"/>
            <a:endParaRPr lang="en-US" sz="3200">
              <a:latin typeface="Calibri" charset="0"/>
            </a:endParaRPr>
          </a:p>
          <a:p>
            <a:pPr eaLnBrk="1" hangingPunct="1"/>
            <a:r>
              <a:rPr lang="en-US" sz="3200">
                <a:latin typeface="Calibri" charset="0"/>
              </a:rPr>
              <a:t>Products = </a:t>
            </a:r>
          </a:p>
        </p:txBody>
      </p:sp>
      <p:sp>
        <p:nvSpPr>
          <p:cNvPr id="68617" name="TextBox 11"/>
          <p:cNvSpPr txBox="1">
            <a:spLocks noChangeArrowheads="1"/>
          </p:cNvSpPr>
          <p:nvPr/>
        </p:nvSpPr>
        <p:spPr bwMode="auto">
          <a:xfrm>
            <a:off x="152400" y="3429000"/>
            <a:ext cx="44196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9pPr>
          </a:lstStyle>
          <a:p>
            <a:pPr eaLnBrk="1" hangingPunct="1"/>
            <a:r>
              <a:rPr lang="en-US" sz="3200">
                <a:latin typeface="Calibri" charset="0"/>
              </a:rPr>
              <a:t>Where?</a:t>
            </a:r>
          </a:p>
        </p:txBody>
      </p:sp>
      <p:sp>
        <p:nvSpPr>
          <p:cNvPr id="68618" name="TextBox 12"/>
          <p:cNvSpPr txBox="1">
            <a:spLocks noChangeArrowheads="1"/>
          </p:cNvSpPr>
          <p:nvPr/>
        </p:nvSpPr>
        <p:spPr bwMode="auto">
          <a:xfrm>
            <a:off x="4572000" y="3465513"/>
            <a:ext cx="4419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9pPr>
          </a:lstStyle>
          <a:p>
            <a:pPr eaLnBrk="1" hangingPunct="1"/>
            <a:r>
              <a:rPr lang="en-US" sz="3200">
                <a:latin typeface="Calibri" charset="0"/>
              </a:rPr>
              <a:t>	          purpose of each reactant = …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ea typeface="+mj-ea"/>
              <a:cs typeface="+mj-cs"/>
            </a:endParaRPr>
          </a:p>
        </p:txBody>
      </p:sp>
      <p:sp>
        <p:nvSpPr>
          <p:cNvPr id="1300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u="sng" dirty="0" smtClean="0">
                <a:cs typeface="ＭＳ Ｐゴシック" charset="0"/>
              </a:rPr>
              <a:t>Intermediate step before Krebs Cycle</a:t>
            </a:r>
            <a:endParaRPr lang="en-US" dirty="0" smtClean="0">
              <a:ea typeface="+mj-ea"/>
              <a:cs typeface="+mj-cs"/>
            </a:endParaRP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Char char="n"/>
              <a:defRPr/>
            </a:pPr>
            <a:r>
              <a:rPr lang="en-US" sz="2400" dirty="0" err="1" smtClean="0">
                <a:cs typeface="ＭＳ Ｐゴシック" charset="0"/>
              </a:rPr>
              <a:t>Pryuvic</a:t>
            </a:r>
            <a:r>
              <a:rPr lang="en-US" sz="2400" dirty="0" smtClean="0">
                <a:cs typeface="ＭＳ Ｐゴシック" charset="0"/>
              </a:rPr>
              <a:t> acid gets changed into acetyl-</a:t>
            </a:r>
            <a:r>
              <a:rPr lang="en-US" sz="2400" dirty="0" err="1" smtClean="0">
                <a:cs typeface="ＭＳ Ｐゴシック" charset="0"/>
              </a:rPr>
              <a:t>CoA</a:t>
            </a:r>
            <a:r>
              <a:rPr lang="en-US" sz="2400" dirty="0" smtClean="0">
                <a:cs typeface="ＭＳ Ｐゴシック" charset="0"/>
              </a:rPr>
              <a:t> and CO2 is given off.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Char char="n"/>
              <a:defRPr/>
            </a:pPr>
            <a:r>
              <a:rPr lang="en-US" sz="2400" dirty="0" smtClean="0">
                <a:cs typeface="ＭＳ Ｐゴシック" charset="0"/>
              </a:rPr>
              <a:t>The citric acid cycle breaks down a molecule of acetyl-</a:t>
            </a:r>
            <a:r>
              <a:rPr lang="en-US" sz="2400" dirty="0" err="1" smtClean="0">
                <a:cs typeface="ＭＳ Ｐゴシック" charset="0"/>
              </a:rPr>
              <a:t>CoA</a:t>
            </a:r>
            <a:r>
              <a:rPr lang="en-US" sz="2400" dirty="0" smtClean="0">
                <a:cs typeface="ＭＳ Ｐゴシック" charset="0"/>
              </a:rPr>
              <a:t> and forms ATP and CO2. 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Char char="n"/>
              <a:defRPr/>
            </a:pPr>
            <a:endParaRPr lang="en-US" sz="2400" baseline="-25000" dirty="0" smtClean="0">
              <a:cs typeface="ＭＳ Ｐゴシック" charset="0"/>
            </a:endParaRPr>
          </a:p>
          <a:p>
            <a:pPr lvl="1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en-US" sz="2400" dirty="0" smtClean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 u="sng">
                <a:latin typeface="Garamond" charset="0"/>
                <a:ea typeface="MS PGothic" charset="0"/>
              </a:rPr>
              <a:t>The Krebs Cycle</a:t>
            </a:r>
            <a:r>
              <a:rPr lang="en-US" sz="4000">
                <a:latin typeface="Garamond" charset="0"/>
                <a:ea typeface="MS PGothic" charset="0"/>
              </a:rPr>
              <a:t/>
            </a:r>
            <a:br>
              <a:rPr lang="en-US" sz="4000">
                <a:latin typeface="Garamond" charset="0"/>
                <a:ea typeface="MS PGothic" charset="0"/>
              </a:rPr>
            </a:br>
            <a:endParaRPr lang="en-US" sz="4000">
              <a:latin typeface="Garamond" charset="0"/>
              <a:ea typeface="MS PGothic" charset="0"/>
            </a:endParaRP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066800"/>
            <a:ext cx="8229600" cy="4525963"/>
          </a:xfrm>
        </p:spPr>
        <p:txBody>
          <a:bodyPr/>
          <a:lstStyle/>
          <a:p>
            <a:pPr eaLnBrk="1" hangingPunct="1">
              <a:buFont typeface="Wingdings" pitchFamily="2" charset="2"/>
              <a:buChar char="n"/>
              <a:defRPr/>
            </a:pPr>
            <a:r>
              <a:rPr lang="en-US" u="sng" dirty="0" smtClean="0">
                <a:cs typeface="ＭＳ Ｐゴシック" charset="0"/>
              </a:rPr>
              <a:t>Krebs Cycle </a:t>
            </a:r>
            <a:r>
              <a:rPr lang="en-US" dirty="0" smtClean="0">
                <a:cs typeface="ＭＳ Ｐゴシック" charset="0"/>
              </a:rPr>
              <a:t>- </a:t>
            </a:r>
          </a:p>
          <a:p>
            <a:pPr lvl="1" eaLnBrk="1" hangingPunct="1">
              <a:buFont typeface="Wingdings" pitchFamily="2" charset="2"/>
              <a:buChar char="n"/>
              <a:defRPr/>
            </a:pPr>
            <a:r>
              <a:rPr lang="en-US" dirty="0" smtClean="0"/>
              <a:t>Reactions in which </a:t>
            </a:r>
            <a:r>
              <a:rPr lang="en-US" dirty="0" err="1" smtClean="0"/>
              <a:t>pyruvic</a:t>
            </a:r>
            <a:r>
              <a:rPr lang="en-US" dirty="0" smtClean="0"/>
              <a:t>  acid (from </a:t>
            </a:r>
            <a:r>
              <a:rPr lang="en-US" dirty="0" err="1" smtClean="0"/>
              <a:t>glycolysis</a:t>
            </a:r>
            <a:r>
              <a:rPr lang="en-US" dirty="0" smtClean="0"/>
              <a:t>) is broken down to carbon dioxide</a:t>
            </a:r>
          </a:p>
          <a:p>
            <a:pPr lvl="1" eaLnBrk="1" hangingPunct="1">
              <a:buFont typeface="Wingdings" pitchFamily="2" charset="2"/>
              <a:buChar char="n"/>
              <a:defRPr/>
            </a:pPr>
            <a:r>
              <a:rPr lang="en-US" dirty="0" smtClean="0"/>
              <a:t>These reactions release energy</a:t>
            </a:r>
          </a:p>
          <a:p>
            <a:pPr lvl="2" eaLnBrk="1" hangingPunct="1">
              <a:buFont typeface="Wingdings" pitchFamily="2" charset="2"/>
              <a:buChar char="n"/>
              <a:defRPr/>
            </a:pPr>
            <a:r>
              <a:rPr lang="en-US" dirty="0" smtClean="0"/>
              <a:t>ATP (1 for each turn of the cycle for </a:t>
            </a:r>
            <a:r>
              <a:rPr lang="en-US" dirty="0" err="1" smtClean="0"/>
              <a:t>pyruvate</a:t>
            </a:r>
            <a:r>
              <a:rPr lang="en-US" dirty="0" smtClean="0"/>
              <a:t>) = </a:t>
            </a:r>
            <a:br>
              <a:rPr lang="en-US" dirty="0" smtClean="0"/>
            </a:br>
            <a:r>
              <a:rPr lang="en-US" dirty="0" smtClean="0"/>
              <a:t>2 ATP produced</a:t>
            </a:r>
          </a:p>
          <a:p>
            <a:pPr lvl="2" eaLnBrk="1" hangingPunct="1">
              <a:buFont typeface="Wingdings" pitchFamily="2" charset="2"/>
              <a:buChar char="n"/>
              <a:defRPr/>
            </a:pPr>
            <a:r>
              <a:rPr lang="en-US" dirty="0" smtClean="0"/>
              <a:t>High energy electrons</a:t>
            </a:r>
          </a:p>
          <a:p>
            <a:pPr lvl="1" eaLnBrk="1" hangingPunct="1">
              <a:buFont typeface="Wingdings" pitchFamily="2" charset="2"/>
              <a:buChar char="n"/>
              <a:defRPr/>
            </a:pPr>
            <a:r>
              <a:rPr lang="en-US" dirty="0" smtClean="0"/>
              <a:t>Occurs in the matrix of the mitochondria</a:t>
            </a:r>
          </a:p>
          <a:p>
            <a:pPr lvl="1" eaLnBrk="1" hangingPunct="1">
              <a:buFont typeface="Wingdings" pitchFamily="2" charset="2"/>
              <a:buChar char="n"/>
              <a:defRPr/>
            </a:pPr>
            <a:r>
              <a:rPr lang="en-US" dirty="0" smtClean="0"/>
              <a:t>Main purpose of the Krebs cycle is to generate electrons and attach them to electron carriers</a:t>
            </a:r>
          </a:p>
          <a:p>
            <a:pPr lvl="2" eaLnBrk="1" hangingPunct="1">
              <a:buFont typeface="Wingdings" pitchFamily="2" charset="2"/>
              <a:buChar char="n"/>
              <a:defRPr/>
            </a:pPr>
            <a:r>
              <a:rPr lang="en-US" dirty="0" smtClean="0"/>
              <a:t>NAD+ </a:t>
            </a:r>
            <a:r>
              <a:rPr lang="en-US" dirty="0" smtClean="0">
                <a:sym typeface="Wingdings" pitchFamily="2" charset="2"/>
              </a:rPr>
              <a:t>  NADH</a:t>
            </a:r>
          </a:p>
          <a:p>
            <a:pPr lvl="2" eaLnBrk="1" hangingPunct="1">
              <a:buFont typeface="Wingdings" pitchFamily="2" charset="2"/>
              <a:buChar char="n"/>
              <a:defRPr/>
            </a:pPr>
            <a:r>
              <a:rPr lang="en-US" dirty="0" smtClean="0">
                <a:sym typeface="Wingdings" pitchFamily="2" charset="2"/>
              </a:rPr>
              <a:t>FAD (</a:t>
            </a:r>
            <a:r>
              <a:rPr lang="en-US" dirty="0" err="1" smtClean="0">
                <a:sym typeface="Wingdings" pitchFamily="2" charset="2"/>
              </a:rPr>
              <a:t>falvine</a:t>
            </a:r>
            <a:r>
              <a:rPr lang="en-US" dirty="0" smtClean="0">
                <a:sym typeface="Wingdings" pitchFamily="2" charset="2"/>
              </a:rPr>
              <a:t> adenine </a:t>
            </a:r>
            <a:r>
              <a:rPr lang="en-US" dirty="0" err="1" smtClean="0">
                <a:sym typeface="Wingdings" pitchFamily="2" charset="2"/>
              </a:rPr>
              <a:t>dinucleotide</a:t>
            </a:r>
            <a:r>
              <a:rPr lang="en-US" dirty="0" smtClean="0">
                <a:sym typeface="Wingdings" pitchFamily="2" charset="2"/>
              </a:rPr>
              <a:t>)  FADH</a:t>
            </a:r>
            <a:r>
              <a:rPr lang="en-US" baseline="-25000" dirty="0" smtClean="0">
                <a:sym typeface="Wingdings" pitchFamily="2" charset="2"/>
              </a:rPr>
              <a:t>2</a:t>
            </a:r>
            <a:endParaRPr lang="en-US" dirty="0" smtClean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3657600" y="1676400"/>
            <a:ext cx="19812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6477000" y="1676400"/>
            <a:ext cx="14478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3429000" y="2057400"/>
            <a:ext cx="23622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1524000" y="3429000"/>
            <a:ext cx="23622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3276600" y="4038600"/>
            <a:ext cx="42672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143000" y="5257800"/>
            <a:ext cx="66294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4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4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43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en-US">
                <a:latin typeface="Garamond" charset="0"/>
                <a:ea typeface="MS PGothic" charset="0"/>
              </a:rPr>
              <a:t>Products of the Krebs Cycle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990600"/>
            <a:ext cx="8229600" cy="5638800"/>
          </a:xfrm>
        </p:spPr>
        <p:txBody>
          <a:bodyPr/>
          <a:lstStyle/>
          <a:p>
            <a:pPr marL="342900" lvl="2" indent="-342900">
              <a:buClr>
                <a:schemeClr val="hlink"/>
              </a:buClr>
              <a:buFont typeface="Wingdings" pitchFamily="2" charset="2"/>
              <a:buChar char="n"/>
              <a:defRPr/>
            </a:pPr>
            <a:r>
              <a:rPr lang="en-US" sz="2800" dirty="0" smtClean="0"/>
              <a:t>The cycle runs once for each </a:t>
            </a:r>
            <a:r>
              <a:rPr lang="en-US" sz="2800" dirty="0" err="1" smtClean="0"/>
              <a:t>pyruvic</a:t>
            </a:r>
            <a:r>
              <a:rPr lang="en-US" sz="2800" dirty="0" smtClean="0"/>
              <a:t> acid. (runs twice)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Char char="n"/>
              <a:defRPr/>
            </a:pPr>
            <a:r>
              <a:rPr lang="en-US" sz="2800" dirty="0" smtClean="0">
                <a:cs typeface="ＭＳ Ｐゴシック" charset="0"/>
              </a:rPr>
              <a:t>What are the products of the Krebs Cycle</a:t>
            </a:r>
          </a:p>
          <a:p>
            <a:pPr lvl="1" eaLnBrk="1" hangingPunct="1">
              <a:lnSpc>
                <a:spcPct val="80000"/>
              </a:lnSpc>
              <a:buFont typeface="Wingdings" pitchFamily="2" charset="2"/>
              <a:buChar char="n"/>
              <a:defRPr/>
            </a:pPr>
            <a:r>
              <a:rPr lang="en-US" dirty="0" smtClean="0"/>
              <a:t>2 ATP</a:t>
            </a:r>
          </a:p>
          <a:p>
            <a:pPr lvl="1" eaLnBrk="1" hangingPunct="1">
              <a:lnSpc>
                <a:spcPct val="80000"/>
              </a:lnSpc>
              <a:buFont typeface="Wingdings" pitchFamily="2" charset="2"/>
              <a:buChar char="n"/>
              <a:defRPr/>
            </a:pPr>
            <a:r>
              <a:rPr lang="en-US" dirty="0" smtClean="0"/>
              <a:t>Electron carriers:  Both carry electrons to the electron transport chain.</a:t>
            </a:r>
          </a:p>
          <a:p>
            <a:pPr lvl="2" eaLnBrk="1" hangingPunct="1">
              <a:lnSpc>
                <a:spcPct val="80000"/>
              </a:lnSpc>
              <a:buFont typeface="Wingdings" pitchFamily="2" charset="2"/>
              <a:buChar char="n"/>
              <a:defRPr/>
            </a:pPr>
            <a:r>
              <a:rPr lang="en-US" sz="2800" dirty="0" smtClean="0"/>
              <a:t>NADH</a:t>
            </a:r>
          </a:p>
          <a:p>
            <a:pPr lvl="2" eaLnBrk="1" hangingPunct="1">
              <a:lnSpc>
                <a:spcPct val="80000"/>
              </a:lnSpc>
              <a:buFont typeface="Wingdings" pitchFamily="2" charset="2"/>
              <a:buChar char="n"/>
              <a:defRPr/>
            </a:pPr>
            <a:r>
              <a:rPr lang="en-US" sz="2800" dirty="0" smtClean="0"/>
              <a:t>FADH</a:t>
            </a:r>
            <a:r>
              <a:rPr lang="en-US" sz="2800" baseline="-25000" dirty="0" smtClean="0"/>
              <a:t>2</a:t>
            </a:r>
            <a:endParaRPr lang="en-US" sz="2800" dirty="0" smtClean="0"/>
          </a:p>
          <a:p>
            <a:pPr lvl="1" eaLnBrk="1" hangingPunct="1">
              <a:lnSpc>
                <a:spcPct val="80000"/>
              </a:lnSpc>
              <a:buFont typeface="Wingdings" pitchFamily="2" charset="2"/>
              <a:buChar char="n"/>
              <a:defRPr/>
            </a:pPr>
            <a:r>
              <a:rPr lang="en-US" dirty="0" smtClean="0"/>
              <a:t>2CO</a:t>
            </a:r>
            <a:r>
              <a:rPr lang="en-US" baseline="-25000" dirty="0" smtClean="0"/>
              <a:t>2</a:t>
            </a:r>
            <a:endParaRPr lang="en-US" dirty="0" smtClean="0"/>
          </a:p>
          <a:p>
            <a:pPr marL="342900" lvl="2" indent="-342900">
              <a:buClr>
                <a:schemeClr val="hlink"/>
              </a:buClr>
              <a:buFont typeface="Wingdings" pitchFamily="2" charset="2"/>
              <a:buChar char="n"/>
              <a:defRPr/>
            </a:pPr>
            <a:endParaRPr lang="en-US" sz="2800" dirty="0" smtClean="0"/>
          </a:p>
          <a:p>
            <a:pPr marL="342900" lvl="2" indent="-342900">
              <a:buClr>
                <a:schemeClr val="hlink"/>
              </a:buClr>
              <a:buFont typeface="Wingdings" pitchFamily="2" charset="2"/>
              <a:buChar char="n"/>
              <a:defRPr/>
            </a:pPr>
            <a:endParaRPr lang="en-US" dirty="0" smtClean="0"/>
          </a:p>
          <a:p>
            <a:pPr marL="800100" lvl="3" indent="-342900">
              <a:buClr>
                <a:schemeClr val="hlink"/>
              </a:buClr>
              <a:buFont typeface="Wingdings" pitchFamily="2" charset="2"/>
              <a:buChar char="n"/>
              <a:defRPr/>
            </a:pPr>
            <a:endParaRPr lang="en-US" dirty="0" smtClean="0"/>
          </a:p>
          <a:p>
            <a:pPr marL="342900" lvl="2" indent="-342900">
              <a:buClr>
                <a:schemeClr val="hlink"/>
              </a:buClr>
              <a:buFont typeface="Wingdings" pitchFamily="2" charset="2"/>
              <a:buChar char="n"/>
              <a:defRPr/>
            </a:pPr>
            <a:endParaRPr lang="en-US" dirty="0" smtClean="0"/>
          </a:p>
          <a:p>
            <a:pPr>
              <a:buFont typeface="Wingdings" pitchFamily="2" charset="2"/>
              <a:buChar char="n"/>
              <a:defRPr/>
            </a:pPr>
            <a:endParaRPr lang="en-US" dirty="0">
              <a:cs typeface="ＭＳ Ｐゴシック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14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ea typeface="+mj-ea"/>
              <a:cs typeface="+mj-cs"/>
            </a:endParaRPr>
          </a:p>
        </p:txBody>
      </p:sp>
      <p:sp>
        <p:nvSpPr>
          <p:cNvPr id="262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ea typeface="+mn-ea"/>
              <a:cs typeface="+mn-cs"/>
            </a:endParaRPr>
          </a:p>
        </p:txBody>
      </p:sp>
      <p:pic>
        <p:nvPicPr>
          <p:cNvPr id="73731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747713"/>
            <a:ext cx="6553200" cy="611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74755" name="Picture 5" descr="Screen Shot 2013-03-12 at 7.02.09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-11113"/>
            <a:ext cx="8610600" cy="686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57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ea typeface="+mj-ea"/>
              <a:cs typeface="+mj-cs"/>
            </a:endParaRPr>
          </a:p>
        </p:txBody>
      </p:sp>
      <p:sp>
        <p:nvSpPr>
          <p:cNvPr id="2375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ea typeface="+mn-ea"/>
              <a:cs typeface="+mn-cs"/>
            </a:endParaRPr>
          </a:p>
        </p:txBody>
      </p:sp>
      <p:grpSp>
        <p:nvGrpSpPr>
          <p:cNvPr id="75779" name="Group 13"/>
          <p:cNvGrpSpPr>
            <a:grpSpLocks/>
          </p:cNvGrpSpPr>
          <p:nvPr/>
        </p:nvGrpSpPr>
        <p:grpSpPr bwMode="auto">
          <a:xfrm>
            <a:off x="838200" y="457200"/>
            <a:ext cx="7620000" cy="6400800"/>
            <a:chOff x="528" y="768"/>
            <a:chExt cx="4032" cy="3552"/>
          </a:xfrm>
        </p:grpSpPr>
        <p:pic>
          <p:nvPicPr>
            <p:cNvPr id="75782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" y="973"/>
              <a:ext cx="4032" cy="33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5783" name="AutoShape 7"/>
            <p:cNvSpPr>
              <a:spLocks noChangeArrowheads="1"/>
            </p:cNvSpPr>
            <p:nvPr/>
          </p:nvSpPr>
          <p:spPr bwMode="auto">
            <a:xfrm>
              <a:off x="1920" y="768"/>
              <a:ext cx="1680" cy="672"/>
            </a:xfrm>
            <a:prstGeom prst="irregularSeal1">
              <a:avLst/>
            </a:prstGeom>
            <a:noFill/>
            <a:ln w="57150">
              <a:solidFill>
                <a:srgbClr val="99FF33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5784" name="Oval 8"/>
            <p:cNvSpPr>
              <a:spLocks noChangeArrowheads="1"/>
            </p:cNvSpPr>
            <p:nvPr/>
          </p:nvSpPr>
          <p:spPr bwMode="auto">
            <a:xfrm>
              <a:off x="2448" y="2592"/>
              <a:ext cx="1247" cy="288"/>
            </a:xfrm>
            <a:prstGeom prst="ellipse">
              <a:avLst/>
            </a:prstGeom>
            <a:noFill/>
            <a:ln w="76200">
              <a:solidFill>
                <a:srgbClr val="99FF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5785" name="Oval 9"/>
            <p:cNvSpPr>
              <a:spLocks noChangeArrowheads="1"/>
            </p:cNvSpPr>
            <p:nvPr/>
          </p:nvSpPr>
          <p:spPr bwMode="auto">
            <a:xfrm>
              <a:off x="2352" y="3264"/>
              <a:ext cx="1248" cy="288"/>
            </a:xfrm>
            <a:prstGeom prst="ellipse">
              <a:avLst/>
            </a:prstGeom>
            <a:noFill/>
            <a:ln w="76200">
              <a:solidFill>
                <a:srgbClr val="99FF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5786" name="Oval 10"/>
            <p:cNvSpPr>
              <a:spLocks noChangeArrowheads="1"/>
            </p:cNvSpPr>
            <p:nvPr/>
          </p:nvSpPr>
          <p:spPr bwMode="auto">
            <a:xfrm>
              <a:off x="1488" y="3504"/>
              <a:ext cx="1248" cy="288"/>
            </a:xfrm>
            <a:prstGeom prst="ellipse">
              <a:avLst/>
            </a:prstGeom>
            <a:noFill/>
            <a:ln w="76200">
              <a:solidFill>
                <a:srgbClr val="99FF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5787" name="Oval 11"/>
            <p:cNvSpPr>
              <a:spLocks noChangeArrowheads="1"/>
            </p:cNvSpPr>
            <p:nvPr/>
          </p:nvSpPr>
          <p:spPr bwMode="auto">
            <a:xfrm>
              <a:off x="1440" y="1968"/>
              <a:ext cx="1247" cy="288"/>
            </a:xfrm>
            <a:prstGeom prst="ellipse">
              <a:avLst/>
            </a:prstGeom>
            <a:noFill/>
            <a:ln w="76200">
              <a:solidFill>
                <a:srgbClr val="99FF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75780" name="Oval 10"/>
          <p:cNvSpPr>
            <a:spLocks noChangeArrowheads="1"/>
          </p:cNvSpPr>
          <p:nvPr/>
        </p:nvSpPr>
        <p:spPr bwMode="auto">
          <a:xfrm>
            <a:off x="7467600" y="3581400"/>
            <a:ext cx="609600" cy="457200"/>
          </a:xfrm>
          <a:prstGeom prst="ellipse">
            <a:avLst/>
          </a:prstGeom>
          <a:noFill/>
          <a:ln w="85725">
            <a:solidFill>
              <a:srgbClr val="92D0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781" name="Oval 11"/>
          <p:cNvSpPr>
            <a:spLocks noChangeArrowheads="1"/>
          </p:cNvSpPr>
          <p:nvPr/>
        </p:nvSpPr>
        <p:spPr bwMode="auto">
          <a:xfrm>
            <a:off x="7467600" y="6324600"/>
            <a:ext cx="685800" cy="533400"/>
          </a:xfrm>
          <a:prstGeom prst="ellipse">
            <a:avLst/>
          </a:prstGeom>
          <a:noFill/>
          <a:ln w="85725">
            <a:solidFill>
              <a:srgbClr val="92D0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>
              <a:cs typeface="ＭＳ Ｐゴシック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n"/>
              <a:defRPr/>
            </a:pPr>
            <a:r>
              <a:rPr lang="en-US" dirty="0" smtClean="0">
                <a:cs typeface="ＭＳ Ｐゴシック" charset="0"/>
              </a:rPr>
              <a:t>Similar to the Calvin Cycle, why is the Krebs cycle called a cycle?</a:t>
            </a:r>
          </a:p>
          <a:p>
            <a:pPr>
              <a:buFont typeface="Wingdings" pitchFamily="2" charset="2"/>
              <a:buChar char="n"/>
              <a:defRPr/>
            </a:pPr>
            <a:r>
              <a:rPr lang="en-US" dirty="0" smtClean="0">
                <a:cs typeface="ＭＳ Ｐゴシック" charset="0"/>
              </a:rPr>
              <a:t>The molecule used in the first reaction is one of the end products.</a:t>
            </a:r>
          </a:p>
          <a:p>
            <a:pPr>
              <a:buFont typeface="Wingdings" pitchFamily="2" charset="2"/>
              <a:buChar char="n"/>
              <a:defRPr/>
            </a:pPr>
            <a:endParaRPr lang="en-US" dirty="0">
              <a:cs typeface="ＭＳ Ｐゴシック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latin typeface="Garamond" charset="0"/>
                <a:ea typeface="MS PGothic" charset="0"/>
              </a:rPr>
              <a:t>Where’s </a:t>
            </a:r>
            <a:r>
              <a:rPr lang="en-US" dirty="0">
                <a:latin typeface="Garamond" charset="0"/>
                <a:ea typeface="MS PGothic" charset="0"/>
              </a:rPr>
              <a:t>the ATP?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Char char="n"/>
              <a:defRPr/>
            </a:pPr>
            <a:r>
              <a:rPr lang="en-US" sz="2800" dirty="0" smtClean="0">
                <a:cs typeface="ＭＳ Ｐゴシック" charset="0"/>
              </a:rPr>
              <a:t>The glucose is now broken down into 3 things:</a:t>
            </a:r>
          </a:p>
          <a:p>
            <a:pPr lvl="1" eaLnBrk="1" hangingPunct="1">
              <a:lnSpc>
                <a:spcPct val="80000"/>
              </a:lnSpc>
              <a:buFont typeface="Wingdings" pitchFamily="2" charset="2"/>
              <a:buChar char="n"/>
              <a:defRPr/>
            </a:pPr>
            <a:r>
              <a:rPr lang="en-US" sz="2400" dirty="0" smtClean="0">
                <a:cs typeface="ＭＳ Ｐゴシック" charset="0"/>
              </a:rPr>
              <a:t>CO2</a:t>
            </a:r>
          </a:p>
          <a:p>
            <a:pPr lvl="1" eaLnBrk="1" hangingPunct="1">
              <a:lnSpc>
                <a:spcPct val="80000"/>
              </a:lnSpc>
              <a:buFont typeface="Wingdings" pitchFamily="2" charset="2"/>
              <a:buChar char="n"/>
              <a:defRPr/>
            </a:pPr>
            <a:r>
              <a:rPr lang="en-US" sz="2400" dirty="0" smtClean="0">
                <a:cs typeface="ＭＳ Ｐゴシック" charset="0"/>
              </a:rPr>
              <a:t>electron carriers </a:t>
            </a:r>
          </a:p>
          <a:p>
            <a:pPr lvl="1" eaLnBrk="1" hangingPunct="1">
              <a:lnSpc>
                <a:spcPct val="80000"/>
              </a:lnSpc>
              <a:buFont typeface="Wingdings" pitchFamily="2" charset="2"/>
              <a:buChar char="n"/>
              <a:defRPr/>
            </a:pPr>
            <a:r>
              <a:rPr lang="en-US" sz="2400" dirty="0" smtClean="0">
                <a:cs typeface="ＭＳ Ｐゴシック" charset="0"/>
              </a:rPr>
              <a:t>and only a few ATP.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Char char="n"/>
              <a:defRPr/>
            </a:pPr>
            <a:r>
              <a:rPr lang="en-US" sz="2800" dirty="0" smtClean="0">
                <a:cs typeface="ＭＳ Ｐゴシック" charset="0"/>
              </a:rPr>
              <a:t>Where is the energy that is going to be used to create all the ATP?</a:t>
            </a:r>
          </a:p>
          <a:p>
            <a:pPr lvl="1" eaLnBrk="1" hangingPunct="1">
              <a:lnSpc>
                <a:spcPct val="80000"/>
              </a:lnSpc>
              <a:buFont typeface="Wingdings" pitchFamily="2" charset="2"/>
              <a:buChar char="n"/>
              <a:defRPr/>
            </a:pPr>
            <a:r>
              <a:rPr lang="en-US" dirty="0" smtClean="0"/>
              <a:t>Stored as high energy electrons in the NADH and FADH2 </a:t>
            </a:r>
          </a:p>
          <a:p>
            <a:pPr lvl="1" eaLnBrk="1" hangingPunct="1">
              <a:lnSpc>
                <a:spcPct val="80000"/>
              </a:lnSpc>
              <a:buFont typeface="Wingdings" pitchFamily="2" charset="2"/>
              <a:buChar char="n"/>
              <a:defRPr/>
            </a:pPr>
            <a:endParaRPr lang="en-US" dirty="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Char char="n"/>
              <a:defRPr/>
            </a:pPr>
            <a:r>
              <a:rPr lang="en-US" sz="2800" dirty="0" smtClean="0">
                <a:cs typeface="ＭＳ Ｐゴシック" charset="0"/>
              </a:rPr>
              <a:t>The bulk of the energy released by the oxidation of glucose still has not been transferred to ATP (completed in electron transport chain).</a:t>
            </a:r>
          </a:p>
          <a:p>
            <a:pPr>
              <a:buFont typeface="Wingdings" pitchFamily="2" charset="2"/>
              <a:buChar char="n"/>
              <a:defRPr/>
            </a:pPr>
            <a:endParaRPr lang="en-US" dirty="0">
              <a:cs typeface="ＭＳ Ｐゴシック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Book Assignment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effectLst/>
              </a:rPr>
              <a:t>When you have completed your outline, let me know…then complete the assignment below</a:t>
            </a:r>
          </a:p>
          <a:p>
            <a:pPr>
              <a:defRPr/>
            </a:pPr>
            <a:endParaRPr lang="en-US" dirty="0">
              <a:effectLst/>
            </a:endParaRPr>
          </a:p>
          <a:p>
            <a:pPr>
              <a:defRPr/>
            </a:pPr>
            <a:r>
              <a:rPr lang="en-US" dirty="0" smtClean="0">
                <a:effectLst/>
              </a:rPr>
              <a:t>When you have completed the above outline please complete questions #1-3 in the “Analyzing Data” section of page 251 and also complete #1-4 on page 253 on another sheet of paper.</a:t>
            </a:r>
          </a:p>
          <a:p>
            <a:pPr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>
              <a:cs typeface="ＭＳ Ｐゴシック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n"/>
              <a:defRPr/>
            </a:pPr>
            <a:endParaRPr lang="en-US">
              <a:cs typeface="ＭＳ Ｐゴシック" charset="0"/>
            </a:endParaRPr>
          </a:p>
        </p:txBody>
      </p:sp>
      <p:pic>
        <p:nvPicPr>
          <p:cNvPr id="78851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495425"/>
            <a:ext cx="7620000" cy="536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594" name="Rectangle 2"/>
          <p:cNvSpPr>
            <a:spLocks noChangeArrowheads="1"/>
          </p:cNvSpPr>
          <p:nvPr/>
        </p:nvSpPr>
        <p:spPr bwMode="auto">
          <a:xfrm>
            <a:off x="1524000" y="381000"/>
            <a:ext cx="5664200" cy="6096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algn="ctr" eaLnBrk="1" hangingPunct="1">
              <a:defRPr/>
            </a:pPr>
            <a:r>
              <a:rPr lang="en-US"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ＭＳ Ｐゴシック" charset="0"/>
                <a:cs typeface="+mn-cs"/>
              </a:rPr>
              <a:t>Krebs Cycle</a:t>
            </a:r>
            <a:endParaRPr lang="en-US" sz="440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ea typeface="ＭＳ Ｐゴシック" charset="0"/>
              <a:cs typeface="+mn-cs"/>
            </a:endParaRPr>
          </a:p>
        </p:txBody>
      </p:sp>
      <p:pic>
        <p:nvPicPr>
          <p:cNvPr id="238595" name="60113.avi" descr="/Volumes/HS1.VOL1/users/dhakim/2 - Biology/7 - Cell Respiration/60113.avi">
            <a:hlinkClick r:id="" action="ppaction://media"/>
          </p:cNvPr>
          <p:cNvPicPr>
            <a:picLocks noRot="1"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390650"/>
            <a:ext cx="60960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85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3859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859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38595"/>
                </p:tgtEl>
              </p:cMediaNode>
            </p:video>
          </p:childTnLst>
        </p:cTn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52400" y="152400"/>
            <a:ext cx="4419600" cy="32766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4572000" y="152400"/>
            <a:ext cx="4419600" cy="32766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52400" y="3429000"/>
            <a:ext cx="4419600" cy="32766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572000" y="3429000"/>
            <a:ext cx="4419600" cy="32766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2590800" y="2667000"/>
            <a:ext cx="3886200" cy="13716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1926" name="TextBox 8"/>
          <p:cNvSpPr txBox="1">
            <a:spLocks noChangeArrowheads="1"/>
          </p:cNvSpPr>
          <p:nvPr/>
        </p:nvSpPr>
        <p:spPr bwMode="auto">
          <a:xfrm>
            <a:off x="2819400" y="2847975"/>
            <a:ext cx="35052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9pPr>
          </a:lstStyle>
          <a:p>
            <a:pPr algn="ctr" eaLnBrk="1" hangingPunct="1"/>
            <a:r>
              <a:rPr lang="en-US" sz="3600" b="1">
                <a:latin typeface="Calibri" charset="0"/>
              </a:rPr>
              <a:t>Krebs Cycle</a:t>
            </a:r>
          </a:p>
        </p:txBody>
      </p:sp>
      <p:sp>
        <p:nvSpPr>
          <p:cNvPr id="81927" name="TextBox 9"/>
          <p:cNvSpPr txBox="1">
            <a:spLocks noChangeArrowheads="1"/>
          </p:cNvSpPr>
          <p:nvPr/>
        </p:nvSpPr>
        <p:spPr bwMode="auto">
          <a:xfrm>
            <a:off x="152400" y="152400"/>
            <a:ext cx="4419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9pPr>
          </a:lstStyle>
          <a:p>
            <a:pPr eaLnBrk="1" hangingPunct="1"/>
            <a:r>
              <a:rPr lang="en-US" sz="3200">
                <a:latin typeface="Calibri" charset="0"/>
              </a:rPr>
              <a:t>Definition </a:t>
            </a:r>
            <a:r>
              <a:rPr lang="en-US">
                <a:latin typeface="Calibri" charset="0"/>
              </a:rPr>
              <a:t>(not the equation)</a:t>
            </a:r>
            <a:r>
              <a:rPr lang="en-US" sz="3200">
                <a:latin typeface="Calibri" charset="0"/>
              </a:rPr>
              <a:t>:</a:t>
            </a:r>
          </a:p>
        </p:txBody>
      </p:sp>
      <p:sp>
        <p:nvSpPr>
          <p:cNvPr id="81928" name="TextBox 10"/>
          <p:cNvSpPr txBox="1">
            <a:spLocks noChangeArrowheads="1"/>
          </p:cNvSpPr>
          <p:nvPr/>
        </p:nvSpPr>
        <p:spPr bwMode="auto">
          <a:xfrm>
            <a:off x="4572000" y="152400"/>
            <a:ext cx="4419600" cy="155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9pPr>
          </a:lstStyle>
          <a:p>
            <a:pPr eaLnBrk="1" hangingPunct="1"/>
            <a:r>
              <a:rPr lang="en-US" sz="3200">
                <a:latin typeface="Calibri" charset="0"/>
              </a:rPr>
              <a:t>Reactants =</a:t>
            </a:r>
          </a:p>
          <a:p>
            <a:pPr eaLnBrk="1" hangingPunct="1"/>
            <a:endParaRPr lang="en-US" sz="3200">
              <a:latin typeface="Calibri" charset="0"/>
            </a:endParaRPr>
          </a:p>
          <a:p>
            <a:pPr eaLnBrk="1" hangingPunct="1"/>
            <a:r>
              <a:rPr lang="en-US" sz="3200">
                <a:latin typeface="Calibri" charset="0"/>
              </a:rPr>
              <a:t>Products = </a:t>
            </a:r>
          </a:p>
        </p:txBody>
      </p:sp>
      <p:sp>
        <p:nvSpPr>
          <p:cNvPr id="81929" name="TextBox 11"/>
          <p:cNvSpPr txBox="1">
            <a:spLocks noChangeArrowheads="1"/>
          </p:cNvSpPr>
          <p:nvPr/>
        </p:nvSpPr>
        <p:spPr bwMode="auto">
          <a:xfrm>
            <a:off x="152400" y="3429000"/>
            <a:ext cx="44196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9pPr>
          </a:lstStyle>
          <a:p>
            <a:pPr eaLnBrk="1" hangingPunct="1"/>
            <a:r>
              <a:rPr lang="en-US" sz="3200">
                <a:latin typeface="Calibri" charset="0"/>
              </a:rPr>
              <a:t>Where?</a:t>
            </a:r>
          </a:p>
        </p:txBody>
      </p:sp>
      <p:sp>
        <p:nvSpPr>
          <p:cNvPr id="81930" name="TextBox 12"/>
          <p:cNvSpPr txBox="1">
            <a:spLocks noChangeArrowheads="1"/>
          </p:cNvSpPr>
          <p:nvPr/>
        </p:nvSpPr>
        <p:spPr bwMode="auto">
          <a:xfrm>
            <a:off x="4572000" y="3465513"/>
            <a:ext cx="4419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9pPr>
          </a:lstStyle>
          <a:p>
            <a:pPr eaLnBrk="1" hangingPunct="1"/>
            <a:r>
              <a:rPr lang="en-US" sz="3200">
                <a:latin typeface="Calibri" charset="0"/>
              </a:rPr>
              <a:t>	          purpose of each reactant = …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074" name="Text Box 2"/>
          <p:cNvSpPr txBox="1">
            <a:spLocks noChangeArrowheads="1"/>
          </p:cNvSpPr>
          <p:nvPr/>
        </p:nvSpPr>
        <p:spPr bwMode="auto">
          <a:xfrm>
            <a:off x="1905000" y="228600"/>
            <a:ext cx="5791200" cy="6254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9pPr>
          </a:lstStyle>
          <a:p>
            <a:pPr eaLnBrk="1" hangingPunct="1">
              <a:buClr>
                <a:schemeClr val="hlink"/>
              </a:buClr>
              <a:buFont typeface="Wingdings" charset="0"/>
              <a:buChar char="n"/>
              <a:defRPr/>
            </a:pPr>
            <a:r>
              <a:rPr lang="en-US" sz="3500" b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The Importance of Oxygen</a:t>
            </a:r>
          </a:p>
        </p:txBody>
      </p:sp>
      <p:sp>
        <p:nvSpPr>
          <p:cNvPr id="259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990600"/>
            <a:ext cx="7772400" cy="4953000"/>
          </a:xfrm>
        </p:spPr>
        <p:txBody>
          <a:bodyPr/>
          <a:lstStyle/>
          <a:p>
            <a:pPr lvl="1" eaLnBrk="1" hangingPunct="1">
              <a:defRPr/>
            </a:pPr>
            <a:r>
              <a:rPr lang="en-US" sz="3000" dirty="0">
                <a:latin typeface="Garamond" charset="0"/>
                <a:ea typeface="MS PGothic" charset="0"/>
              </a:rPr>
              <a:t>Chemiosmosis stops if </a:t>
            </a:r>
            <a:br>
              <a:rPr lang="en-US" sz="3000" dirty="0">
                <a:latin typeface="Garamond" charset="0"/>
                <a:ea typeface="MS PGothic" charset="0"/>
              </a:rPr>
            </a:br>
            <a:r>
              <a:rPr lang="en-US" sz="3000" u="sng" dirty="0">
                <a:latin typeface="Garamond" charset="0"/>
                <a:ea typeface="MS PGothic" charset="0"/>
              </a:rPr>
              <a:t>e- cannot continue along e- transport chain</a:t>
            </a:r>
            <a:r>
              <a:rPr lang="en-US" sz="3000" dirty="0">
                <a:latin typeface="Garamond" charset="0"/>
                <a:ea typeface="MS PGothic" charset="0"/>
              </a:rPr>
              <a:t>. </a:t>
            </a:r>
          </a:p>
          <a:p>
            <a:pPr lvl="1" eaLnBrk="1" hangingPunct="1">
              <a:defRPr/>
            </a:pPr>
            <a:r>
              <a:rPr lang="en-US" sz="3000" u="sng" dirty="0">
                <a:latin typeface="Garamond" charset="0"/>
                <a:ea typeface="MS PGothic" charset="0"/>
              </a:rPr>
              <a:t>Oxygen</a:t>
            </a:r>
            <a:r>
              <a:rPr lang="en-US" sz="3000" dirty="0">
                <a:latin typeface="Garamond" charset="0"/>
                <a:ea typeface="MS PGothic" charset="0"/>
              </a:rPr>
              <a:t> accepts the electrons from the last </a:t>
            </a:r>
            <a:r>
              <a:rPr lang="en-US" sz="3000" u="sng" dirty="0">
                <a:latin typeface="Garamond" charset="0"/>
                <a:ea typeface="MS PGothic" charset="0"/>
              </a:rPr>
              <a:t>molecule in the electron transport chain, </a:t>
            </a:r>
            <a:r>
              <a:rPr lang="en-US" sz="3000" dirty="0">
                <a:latin typeface="Garamond" charset="0"/>
                <a:ea typeface="MS PGothic" charset="0"/>
              </a:rPr>
              <a:t>allowing additional </a:t>
            </a:r>
            <a:r>
              <a:rPr lang="en-US" sz="3000" u="sng" dirty="0">
                <a:latin typeface="Garamond" charset="0"/>
                <a:ea typeface="MS PGothic" charset="0"/>
              </a:rPr>
              <a:t>electrons</a:t>
            </a:r>
            <a:r>
              <a:rPr lang="en-US" sz="3000" dirty="0">
                <a:latin typeface="Garamond" charset="0"/>
                <a:ea typeface="MS PGothic" charset="0"/>
              </a:rPr>
              <a:t> to pass along the chain. </a:t>
            </a:r>
          </a:p>
          <a:p>
            <a:pPr lvl="1" eaLnBrk="1" hangingPunct="1">
              <a:defRPr/>
            </a:pPr>
            <a:r>
              <a:rPr lang="en-US" sz="3000" dirty="0">
                <a:latin typeface="Garamond" charset="0"/>
                <a:ea typeface="MS PGothic" charset="0"/>
              </a:rPr>
              <a:t>This keeps ATP production going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838200" y="2590800"/>
            <a:ext cx="64770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143000" y="2057400"/>
            <a:ext cx="11430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143000" y="1676400"/>
            <a:ext cx="59436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3962400" y="3048000"/>
            <a:ext cx="13716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9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59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59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3/15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In glycolysis _________ is broken down.  In the Krebs cycle, ________________ are made.  In the e- transport chain, 32 molecules of ________ are made.</a:t>
            </a:r>
          </a:p>
          <a:p>
            <a:pPr>
              <a:defRPr/>
            </a:pPr>
            <a:r>
              <a:rPr lang="en-US" u="sng" dirty="0" smtClean="0"/>
              <a:t>Today</a:t>
            </a:r>
            <a:r>
              <a:rPr lang="en-US" dirty="0" smtClean="0"/>
              <a:t>:</a:t>
            </a:r>
          </a:p>
          <a:p>
            <a:pPr lvl="1">
              <a:defRPr/>
            </a:pPr>
            <a:r>
              <a:rPr lang="en-US" dirty="0" smtClean="0"/>
              <a:t>Use this time to make up work</a:t>
            </a:r>
          </a:p>
          <a:p>
            <a:pPr lvl="1">
              <a:defRPr/>
            </a:pPr>
            <a:r>
              <a:rPr lang="en-US" dirty="0" smtClean="0"/>
              <a:t>Take home quiz --- DUE MONDAY, NO EXCEPTIONS.</a:t>
            </a:r>
          </a:p>
          <a:p>
            <a:pPr lvl="1">
              <a:defRPr/>
            </a:pPr>
            <a:r>
              <a:rPr lang="en-US" dirty="0" smtClean="0"/>
              <a:t>Watch a “Life” DVD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3/18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Which stage of cell respiration produces the most ATP?</a:t>
            </a:r>
          </a:p>
          <a:p>
            <a:pPr>
              <a:defRPr/>
            </a:pPr>
            <a:r>
              <a:rPr lang="en-US" dirty="0" smtClean="0"/>
              <a:t>Today:</a:t>
            </a:r>
          </a:p>
          <a:p>
            <a:pPr>
              <a:defRPr/>
            </a:pPr>
            <a:r>
              <a:rPr lang="en-US" dirty="0" smtClean="0"/>
              <a:t>Finish discussing </a:t>
            </a:r>
            <a:r>
              <a:rPr lang="en-US" smtClean="0"/>
              <a:t>fermentation.</a:t>
            </a:r>
          </a:p>
          <a:p>
            <a:pPr>
              <a:defRPr/>
            </a:pPr>
            <a:r>
              <a:rPr lang="en-US" dirty="0" smtClean="0"/>
              <a:t>Wednesday – wear an animal related shirt and jeans for $1!!!  </a:t>
            </a:r>
          </a:p>
          <a:p>
            <a:pPr>
              <a:defRPr/>
            </a:pPr>
            <a:r>
              <a:rPr lang="en-US" dirty="0" smtClean="0"/>
              <a:t>National Wildlife Week</a:t>
            </a:r>
          </a:p>
          <a:p>
            <a:pPr>
              <a:defRPr/>
            </a:pPr>
            <a:r>
              <a:rPr lang="en-US" dirty="0" smtClean="0">
                <a:hlinkClick r:id="rId2"/>
              </a:rPr>
              <a:t>http://www.youtube.com/watch?v=B8WHKRzkCOY</a:t>
            </a:r>
            <a:endParaRPr lang="en-US" dirty="0" smtClean="0"/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2/14 ATB – Happy V-Day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What is the function of ATP synthase?</a:t>
            </a:r>
          </a:p>
          <a:p>
            <a:pPr>
              <a:defRPr/>
            </a:pPr>
            <a:r>
              <a:rPr lang="en-US" dirty="0" smtClean="0"/>
              <a:t>Today:</a:t>
            </a:r>
          </a:p>
          <a:p>
            <a:pPr lvl="1">
              <a:defRPr/>
            </a:pPr>
            <a:r>
              <a:rPr lang="en-US" dirty="0" smtClean="0"/>
              <a:t>Finish discussing the ETC</a:t>
            </a:r>
          </a:p>
          <a:p>
            <a:pPr lvl="1">
              <a:defRPr/>
            </a:pPr>
            <a:r>
              <a:rPr lang="en-US" dirty="0" smtClean="0"/>
              <a:t>Review </a:t>
            </a:r>
            <a:r>
              <a:rPr lang="en-US" smtClean="0"/>
              <a:t>for quiz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52400" y="152400"/>
            <a:ext cx="4419600" cy="32766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4572000" y="152400"/>
            <a:ext cx="4419600" cy="32766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52400" y="3429000"/>
            <a:ext cx="4419600" cy="32766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572000" y="3429000"/>
            <a:ext cx="4419600" cy="32766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2590800" y="2667000"/>
            <a:ext cx="3886200" cy="13716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9334" name="TextBox 8"/>
          <p:cNvSpPr txBox="1">
            <a:spLocks noChangeArrowheads="1"/>
          </p:cNvSpPr>
          <p:nvPr/>
        </p:nvSpPr>
        <p:spPr bwMode="auto">
          <a:xfrm>
            <a:off x="2819400" y="2619375"/>
            <a:ext cx="350520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9pPr>
          </a:lstStyle>
          <a:p>
            <a:pPr algn="ctr" eaLnBrk="1" hangingPunct="1"/>
            <a:r>
              <a:rPr lang="en-US" sz="3600" b="1">
                <a:latin typeface="Calibri" charset="0"/>
              </a:rPr>
              <a:t>Electron transport chain</a:t>
            </a:r>
          </a:p>
        </p:txBody>
      </p:sp>
      <p:sp>
        <p:nvSpPr>
          <p:cNvPr id="99335" name="TextBox 9"/>
          <p:cNvSpPr txBox="1">
            <a:spLocks noChangeArrowheads="1"/>
          </p:cNvSpPr>
          <p:nvPr/>
        </p:nvSpPr>
        <p:spPr bwMode="auto">
          <a:xfrm>
            <a:off x="152400" y="152400"/>
            <a:ext cx="4419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9pPr>
          </a:lstStyle>
          <a:p>
            <a:pPr eaLnBrk="1" hangingPunct="1"/>
            <a:r>
              <a:rPr lang="en-US" sz="3200">
                <a:latin typeface="Calibri" charset="0"/>
              </a:rPr>
              <a:t>Definition </a:t>
            </a:r>
            <a:r>
              <a:rPr lang="en-US">
                <a:latin typeface="Calibri" charset="0"/>
              </a:rPr>
              <a:t>(not the equation)</a:t>
            </a:r>
            <a:r>
              <a:rPr lang="en-US" sz="3200">
                <a:latin typeface="Calibri" charset="0"/>
              </a:rPr>
              <a:t>:</a:t>
            </a:r>
          </a:p>
        </p:txBody>
      </p:sp>
      <p:sp>
        <p:nvSpPr>
          <p:cNvPr id="99336" name="TextBox 10"/>
          <p:cNvSpPr txBox="1">
            <a:spLocks noChangeArrowheads="1"/>
          </p:cNvSpPr>
          <p:nvPr/>
        </p:nvSpPr>
        <p:spPr bwMode="auto">
          <a:xfrm>
            <a:off x="4572000" y="152400"/>
            <a:ext cx="4419600" cy="155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9pPr>
          </a:lstStyle>
          <a:p>
            <a:pPr eaLnBrk="1" hangingPunct="1"/>
            <a:r>
              <a:rPr lang="en-US" sz="3200">
                <a:latin typeface="Calibri" charset="0"/>
              </a:rPr>
              <a:t>Reactants =</a:t>
            </a:r>
          </a:p>
          <a:p>
            <a:pPr eaLnBrk="1" hangingPunct="1"/>
            <a:endParaRPr lang="en-US" sz="3200">
              <a:latin typeface="Calibri" charset="0"/>
            </a:endParaRPr>
          </a:p>
          <a:p>
            <a:pPr eaLnBrk="1" hangingPunct="1"/>
            <a:r>
              <a:rPr lang="en-US" sz="3200">
                <a:latin typeface="Calibri" charset="0"/>
              </a:rPr>
              <a:t>Products = </a:t>
            </a:r>
          </a:p>
        </p:txBody>
      </p:sp>
      <p:sp>
        <p:nvSpPr>
          <p:cNvPr id="99337" name="TextBox 11"/>
          <p:cNvSpPr txBox="1">
            <a:spLocks noChangeArrowheads="1"/>
          </p:cNvSpPr>
          <p:nvPr/>
        </p:nvSpPr>
        <p:spPr bwMode="auto">
          <a:xfrm>
            <a:off x="152400" y="3429000"/>
            <a:ext cx="44196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9pPr>
          </a:lstStyle>
          <a:p>
            <a:pPr eaLnBrk="1" hangingPunct="1"/>
            <a:r>
              <a:rPr lang="en-US" sz="3200">
                <a:latin typeface="Calibri" charset="0"/>
              </a:rPr>
              <a:t>Where?</a:t>
            </a:r>
          </a:p>
        </p:txBody>
      </p:sp>
      <p:sp>
        <p:nvSpPr>
          <p:cNvPr id="99338" name="TextBox 12"/>
          <p:cNvSpPr txBox="1">
            <a:spLocks noChangeArrowheads="1"/>
          </p:cNvSpPr>
          <p:nvPr/>
        </p:nvSpPr>
        <p:spPr bwMode="auto">
          <a:xfrm>
            <a:off x="4572000" y="3465513"/>
            <a:ext cx="4419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9pPr>
          </a:lstStyle>
          <a:p>
            <a:pPr eaLnBrk="1" hangingPunct="1"/>
            <a:r>
              <a:rPr lang="en-US" sz="3200">
                <a:latin typeface="Calibri" charset="0"/>
              </a:rPr>
              <a:t>	          purpose of each reactant = …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cs typeface="ＭＳ Ｐゴシック" charset="0"/>
              </a:rPr>
              <a:t>2/15 </a:t>
            </a:r>
            <a:r>
              <a:rPr lang="en-US" dirty="0">
                <a:cs typeface="ＭＳ Ｐゴシック" charset="0"/>
              </a:rPr>
              <a:t>A</a:t>
            </a:r>
            <a:r>
              <a:rPr lang="en-US" dirty="0" smtClean="0">
                <a:cs typeface="ＭＳ Ｐゴシック" charset="0"/>
              </a:rPr>
              <a:t>TB</a:t>
            </a:r>
            <a:endParaRPr lang="en-US" dirty="0">
              <a:cs typeface="ＭＳ Ｐゴシック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n"/>
              <a:defRPr/>
            </a:pPr>
            <a:r>
              <a:rPr lang="en-US" dirty="0" smtClean="0">
                <a:cs typeface="ＭＳ Ｐゴシック" charset="0"/>
              </a:rPr>
              <a:t>What are the two electron carriers in cell respiration?</a:t>
            </a:r>
          </a:p>
          <a:p>
            <a:pPr>
              <a:buFont typeface="Wingdings" pitchFamily="2" charset="2"/>
              <a:buChar char="n"/>
              <a:defRPr/>
            </a:pPr>
            <a:r>
              <a:rPr lang="en-US" dirty="0" smtClean="0">
                <a:cs typeface="ＭＳ Ｐゴシック" charset="0"/>
              </a:rPr>
              <a:t>Today:</a:t>
            </a:r>
          </a:p>
          <a:p>
            <a:pPr lvl="1">
              <a:buFont typeface="Wingdings" pitchFamily="2" charset="2"/>
              <a:buChar char="n"/>
              <a:defRPr/>
            </a:pPr>
            <a:r>
              <a:rPr lang="en-US" dirty="0" smtClean="0">
                <a:cs typeface="ＭＳ Ｐゴシック" charset="0"/>
              </a:rPr>
              <a:t>QUIZ</a:t>
            </a:r>
          </a:p>
          <a:p>
            <a:pPr lvl="1">
              <a:buFont typeface="Wingdings" pitchFamily="2" charset="2"/>
              <a:buChar char="n"/>
              <a:defRPr/>
            </a:pPr>
            <a:r>
              <a:rPr lang="en-US" dirty="0" smtClean="0">
                <a:cs typeface="ＭＳ Ｐゴシック" charset="0"/>
              </a:rPr>
              <a:t>Any questions?</a:t>
            </a:r>
            <a:endParaRPr lang="en-US" dirty="0">
              <a:cs typeface="ＭＳ Ｐゴシック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2/16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What is the waste product produced in the Krebs cycle?</a:t>
            </a:r>
          </a:p>
          <a:p>
            <a:pPr>
              <a:defRPr/>
            </a:pPr>
            <a:r>
              <a:rPr lang="en-US" dirty="0" smtClean="0"/>
              <a:t>Today:</a:t>
            </a:r>
          </a:p>
          <a:p>
            <a:pPr lvl="1">
              <a:defRPr/>
            </a:pPr>
            <a:r>
              <a:rPr lang="en-US" dirty="0" smtClean="0"/>
              <a:t>Online assignment – Cell respiration</a:t>
            </a:r>
          </a:p>
          <a:p>
            <a:pPr lvl="1">
              <a:defRPr/>
            </a:pPr>
            <a:r>
              <a:rPr lang="en-US" dirty="0" smtClean="0"/>
              <a:t>Discuss the efficiency of cell respiration</a:t>
            </a:r>
          </a:p>
          <a:p>
            <a:pPr lvl="1">
              <a:defRPr/>
            </a:pPr>
            <a:r>
              <a:rPr lang="en-US" dirty="0" smtClean="0"/>
              <a:t>Next Week:</a:t>
            </a:r>
          </a:p>
          <a:p>
            <a:pPr lvl="2">
              <a:defRPr/>
            </a:pPr>
            <a:r>
              <a:rPr lang="en-US" dirty="0" smtClean="0"/>
              <a:t>Finish cell respiration</a:t>
            </a:r>
          </a:p>
          <a:p>
            <a:pPr lvl="2">
              <a:defRPr/>
            </a:pPr>
            <a:r>
              <a:rPr lang="en-US" dirty="0" smtClean="0"/>
              <a:t>TEST (Probably Friday)</a:t>
            </a:r>
          </a:p>
          <a:p>
            <a:pPr lvl="1"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5638800" cy="762000"/>
          </a:xfrm>
        </p:spPr>
        <p:txBody>
          <a:bodyPr/>
          <a:lstStyle/>
          <a:p>
            <a:pPr>
              <a:defRPr/>
            </a:pPr>
            <a:r>
              <a:rPr lang="en-US" sz="3200">
                <a:latin typeface="Garamond" charset="0"/>
                <a:ea typeface="MS PGothic" charset="0"/>
              </a:rPr>
              <a:t>ATP (adenosine triphosphate)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533400"/>
            <a:ext cx="8229600" cy="4525963"/>
          </a:xfrm>
        </p:spPr>
        <p:txBody>
          <a:bodyPr/>
          <a:lstStyle/>
          <a:p>
            <a:pPr>
              <a:defRPr/>
            </a:pPr>
            <a:r>
              <a:rPr lang="en-US">
                <a:latin typeface="Garamond" charset="0"/>
                <a:ea typeface="MS PGothic" charset="0"/>
              </a:rPr>
              <a:t>Before we start cell respiration…</a:t>
            </a:r>
          </a:p>
          <a:p>
            <a:pPr>
              <a:defRPr/>
            </a:pPr>
            <a:r>
              <a:rPr lang="en-US">
                <a:latin typeface="Garamond" charset="0"/>
                <a:ea typeface="MS PGothic" charset="0"/>
              </a:rPr>
              <a:t>Where is the energy stored in ATP?</a:t>
            </a:r>
          </a:p>
          <a:p>
            <a:pPr lvl="1">
              <a:defRPr/>
            </a:pPr>
            <a:r>
              <a:rPr lang="en-US">
                <a:latin typeface="Garamond" charset="0"/>
                <a:ea typeface="MS PGothic" charset="0"/>
              </a:rPr>
              <a:t>In high energy phosphate bonds</a:t>
            </a:r>
          </a:p>
          <a:p>
            <a:pPr>
              <a:defRPr/>
            </a:pPr>
            <a:r>
              <a:rPr lang="en-US">
                <a:latin typeface="Garamond" charset="0"/>
                <a:ea typeface="MS PGothic" charset="0"/>
              </a:rPr>
              <a:t>How is energy released?</a:t>
            </a:r>
          </a:p>
          <a:p>
            <a:pPr lvl="1">
              <a:defRPr/>
            </a:pPr>
            <a:r>
              <a:rPr lang="en-US">
                <a:latin typeface="Garamond" charset="0"/>
                <a:ea typeface="MS PGothic" charset="0"/>
              </a:rPr>
              <a:t>By breaking the phosphate bond</a:t>
            </a:r>
          </a:p>
          <a:p>
            <a:pPr>
              <a:defRPr/>
            </a:pPr>
            <a:r>
              <a:rPr lang="en-US">
                <a:latin typeface="Garamond" charset="0"/>
                <a:ea typeface="MS PGothic" charset="0"/>
              </a:rPr>
              <a:t>What is the reaction?</a:t>
            </a:r>
          </a:p>
          <a:p>
            <a:pPr marL="742950" lvl="2" indent="-342900">
              <a:buClr>
                <a:schemeClr val="hlink"/>
              </a:buClr>
              <a:defRPr/>
            </a:pPr>
            <a:r>
              <a:rPr lang="en-US" sz="2600" b="1">
                <a:latin typeface="Arial Unicode MS" charset="0"/>
                <a:ea typeface="MS PGothic" charset="0"/>
              </a:rPr>
              <a:t>ATP </a:t>
            </a:r>
            <a:r>
              <a:rPr lang="en-US" sz="2600" b="1">
                <a:latin typeface="Arial Unicode MS" charset="0"/>
                <a:ea typeface="MS PGothic" charset="0"/>
                <a:sym typeface="Wingdings" charset="0"/>
              </a:rPr>
              <a:t> Energy + ADP + </a:t>
            </a:r>
            <a:r>
              <a:rPr lang="en-US" sz="2600" b="1">
                <a:latin typeface="Arial Unicode MS" charset="0"/>
                <a:ea typeface="MS PGothic" charset="0"/>
              </a:rPr>
              <a:t>1 phosphate group</a:t>
            </a:r>
          </a:p>
          <a:p>
            <a:pPr>
              <a:defRPr/>
            </a:pPr>
            <a:endParaRPr lang="en-US">
              <a:latin typeface="Garamond" charset="0"/>
              <a:ea typeface="MS PGothic" charset="0"/>
            </a:endParaRPr>
          </a:p>
        </p:txBody>
      </p:sp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2057400" y="3962400"/>
            <a:ext cx="64770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Arial" charset="0"/>
            </a:endParaRPr>
          </a:p>
        </p:txBody>
      </p:sp>
      <p:grpSp>
        <p:nvGrpSpPr>
          <p:cNvPr id="5" name="Group 4"/>
          <p:cNvGrpSpPr>
            <a:grpSpLocks/>
          </p:cNvGrpSpPr>
          <p:nvPr/>
        </p:nvGrpSpPr>
        <p:grpSpPr bwMode="auto">
          <a:xfrm>
            <a:off x="0" y="4525963"/>
            <a:ext cx="9144000" cy="2332037"/>
            <a:chOff x="0" y="3048000"/>
            <a:chExt cx="9144000" cy="2331720"/>
          </a:xfrm>
        </p:grpSpPr>
        <p:pic>
          <p:nvPicPr>
            <p:cNvPr id="29701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048000"/>
              <a:ext cx="2743200" cy="2331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9702" name="Group 10"/>
            <p:cNvGrpSpPr>
              <a:grpSpLocks/>
            </p:cNvGrpSpPr>
            <p:nvPr/>
          </p:nvGrpSpPr>
          <p:grpSpPr bwMode="auto">
            <a:xfrm>
              <a:off x="3657600" y="3429001"/>
              <a:ext cx="3352800" cy="1447800"/>
              <a:chOff x="4343400" y="3429000"/>
              <a:chExt cx="4343400" cy="1642325"/>
            </a:xfrm>
          </p:grpSpPr>
          <p:grpSp>
            <p:nvGrpSpPr>
              <p:cNvPr id="29705" name="Group 8"/>
              <p:cNvGrpSpPr>
                <a:grpSpLocks/>
              </p:cNvGrpSpPr>
              <p:nvPr/>
            </p:nvGrpSpPr>
            <p:grpSpPr bwMode="auto">
              <a:xfrm>
                <a:off x="4343400" y="3429000"/>
                <a:ext cx="4343400" cy="1642325"/>
                <a:chOff x="4343400" y="3429000"/>
                <a:chExt cx="4343400" cy="1642325"/>
              </a:xfrm>
            </p:grpSpPr>
            <p:sp>
              <p:nvSpPr>
                <p:cNvPr id="29707" name="Rectangle 7"/>
                <p:cNvSpPr>
                  <a:spLocks noChangeArrowheads="1"/>
                </p:cNvSpPr>
                <p:nvPr/>
              </p:nvSpPr>
              <p:spPr bwMode="auto">
                <a:xfrm>
                  <a:off x="7239000" y="3429000"/>
                  <a:ext cx="1447800" cy="1600200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pic>
              <p:nvPicPr>
                <p:cNvPr id="29708" name="Picture 4" descr="ADP"/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343400" y="3429000"/>
                  <a:ext cx="3140075" cy="16423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11" name="Rectangle 10"/>
              <p:cNvSpPr/>
              <p:nvPr/>
            </p:nvSpPr>
            <p:spPr>
              <a:xfrm>
                <a:off x="7364745" y="3572470"/>
                <a:ext cx="1245855" cy="92333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en-US" sz="5400" b="1" dirty="0">
                    <a:ln w="17780" cmpd="sng">
                      <a:solidFill>
                        <a:schemeClr val="accent1">
                          <a:tint val="3000"/>
                        </a:schemeClr>
                      </a:solidFill>
                      <a:prstDash val="solid"/>
                      <a:miter lim="800000"/>
                    </a:ln>
                    <a:gradFill>
                      <a:gsLst>
                        <a:gs pos="10000">
                          <a:schemeClr val="accent1">
                            <a:tint val="63000"/>
                            <a:sat val="105000"/>
                          </a:schemeClr>
                        </a:gs>
                        <a:gs pos="90000">
                          <a:schemeClr val="accent1">
                            <a:shade val="50000"/>
                            <a:satMod val="100000"/>
                          </a:schemeClr>
                        </a:gs>
                      </a:gsLst>
                      <a:lin ang="5400000"/>
                    </a:gradFill>
                    <a:effectLst>
                      <a:outerShdw blurRad="55000" dist="50800" dir="5400000" algn="tl">
                        <a:srgbClr val="000000">
                          <a:alpha val="33000"/>
                        </a:srgbClr>
                      </a:outerShdw>
                    </a:effectLst>
                    <a:latin typeface="Garamond" pitchFamily="18" charset="0"/>
                    <a:ea typeface="MS PGothic" pitchFamily="34" charset="-128"/>
                    <a:cs typeface="+mn-cs"/>
                  </a:rPr>
                  <a:t>+ P</a:t>
                </a:r>
              </a:p>
            </p:txBody>
          </p:sp>
        </p:grpSp>
        <p:sp>
          <p:nvSpPr>
            <p:cNvPr id="29703" name="Right Arrow 7"/>
            <p:cNvSpPr>
              <a:spLocks noChangeArrowheads="1"/>
            </p:cNvSpPr>
            <p:nvPr/>
          </p:nvSpPr>
          <p:spPr bwMode="auto">
            <a:xfrm>
              <a:off x="2819400" y="4038600"/>
              <a:ext cx="685800" cy="304800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7086600" y="3505200"/>
              <a:ext cx="2057400" cy="584775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>
                  <a:rot lat="0" lon="0" rev="0"/>
                </a:camera>
                <a:lightRig rig="glow" dir="t">
                  <a:rot lat="0" lon="0" rev="3600000"/>
                </a:lightRig>
              </a:scene3d>
              <a:sp3d prstMaterial="softEdge">
                <a:bevelT w="29210" h="16510"/>
                <a:contourClr>
                  <a:schemeClr val="accent4">
                    <a:alpha val="95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lang="en-US" sz="3200" b="1" dirty="0">
                  <a:ln>
                    <a:prstDash val="solid"/>
                  </a:ln>
                  <a:gradFill rotWithShape="1">
                    <a:gsLst>
                      <a:gs pos="0">
                        <a:schemeClr val="accent4">
                          <a:tint val="70000"/>
                          <a:satMod val="200000"/>
                        </a:schemeClr>
                      </a:gs>
                      <a:gs pos="40000">
                        <a:schemeClr val="accent4">
                          <a:tint val="90000"/>
                          <a:satMod val="130000"/>
                        </a:schemeClr>
                      </a:gs>
                      <a:gs pos="50000">
                        <a:schemeClr val="accent4">
                          <a:tint val="90000"/>
                          <a:satMod val="130000"/>
                        </a:schemeClr>
                      </a:gs>
                      <a:gs pos="68000">
                        <a:schemeClr val="accent4">
                          <a:tint val="90000"/>
                          <a:satMod val="130000"/>
                        </a:schemeClr>
                      </a:gs>
                      <a:gs pos="100000">
                        <a:schemeClr val="accent4">
                          <a:tint val="70000"/>
                          <a:satMod val="200000"/>
                        </a:schemeClr>
                      </a:gs>
                    </a:gsLst>
                    <a:lin ang="5400000"/>
                  </a:gradFill>
                  <a:effectLst>
                    <a:outerShdw blurRad="88000" dist="50800" dir="5040000" algn="tl">
                      <a:schemeClr val="accent4">
                        <a:tint val="80000"/>
                        <a:satMod val="250000"/>
                        <a:alpha val="45000"/>
                      </a:schemeClr>
                    </a:outerShdw>
                  </a:effectLst>
                  <a:latin typeface="Garamond" pitchFamily="18" charset="0"/>
                  <a:ea typeface="MS PGothic" pitchFamily="34" charset="-128"/>
                  <a:cs typeface="+mn-cs"/>
                </a:rPr>
                <a:t>+ Energy</a:t>
              </a: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2/21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How many ATP does the </a:t>
            </a:r>
            <a:r>
              <a:rPr lang="en-US" dirty="0" err="1" smtClean="0"/>
              <a:t>Kreb’s</a:t>
            </a:r>
            <a:r>
              <a:rPr lang="en-US" dirty="0" smtClean="0"/>
              <a:t> cycle produce?</a:t>
            </a:r>
          </a:p>
          <a:p>
            <a:pPr>
              <a:defRPr/>
            </a:pPr>
            <a:r>
              <a:rPr lang="en-US" dirty="0" smtClean="0"/>
              <a:t>Today:</a:t>
            </a:r>
          </a:p>
          <a:p>
            <a:pPr lvl="1">
              <a:defRPr/>
            </a:pPr>
            <a:r>
              <a:rPr lang="en-US" dirty="0" smtClean="0"/>
              <a:t>Discuss the efficiency of cell respiration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110594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0"/>
            <a:ext cx="55626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0595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0"/>
            <a:ext cx="54879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111618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46919" y="2148681"/>
            <a:ext cx="4038600" cy="5075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1619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266532" y="-448469"/>
            <a:ext cx="3429000" cy="432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Directions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143000"/>
            <a:ext cx="8229600" cy="4525963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You will work in groups to </a:t>
            </a:r>
            <a:br>
              <a:rPr lang="en-US" dirty="0" smtClean="0"/>
            </a:br>
            <a:r>
              <a:rPr lang="en-US" dirty="0" smtClean="0"/>
              <a:t>put in order the steps of </a:t>
            </a:r>
            <a:br>
              <a:rPr lang="en-US" dirty="0" smtClean="0"/>
            </a:br>
            <a:r>
              <a:rPr lang="en-US" dirty="0" smtClean="0"/>
              <a:t>photosynthesis and cellular </a:t>
            </a:r>
            <a:br>
              <a:rPr lang="en-US" dirty="0" smtClean="0"/>
            </a:br>
            <a:r>
              <a:rPr lang="en-US" dirty="0" smtClean="0"/>
              <a:t>respiration.  </a:t>
            </a:r>
          </a:p>
          <a:p>
            <a:pPr>
              <a:defRPr/>
            </a:pPr>
            <a:r>
              <a:rPr lang="en-US" dirty="0" smtClean="0"/>
              <a:t>You will have cards with pictures and with writing</a:t>
            </a:r>
          </a:p>
          <a:p>
            <a:pPr>
              <a:defRPr/>
            </a:pPr>
            <a:r>
              <a:rPr lang="en-US" dirty="0" smtClean="0"/>
              <a:t>Place them in order from the first step of photosynthesis to the last step of cell respiration</a:t>
            </a:r>
            <a:endParaRPr lang="en-US" dirty="0"/>
          </a:p>
        </p:txBody>
      </p:sp>
      <p:pic>
        <p:nvPicPr>
          <p:cNvPr id="113667" name="Picture 3" descr="Screen Shot 2012-02-22 at 8.50.54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0600" y="5410200"/>
            <a:ext cx="5588000" cy="128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3668" name="Picture 4" descr="Screen Shot 2012-02-22 at 8.51.15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6600" y="0"/>
            <a:ext cx="3327400" cy="248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u="sng">
                <a:latin typeface="Garamond" charset="0"/>
                <a:ea typeface="MS PGothic" charset="0"/>
              </a:rPr>
              <a:t>Fermentation</a:t>
            </a:r>
            <a:r>
              <a:rPr lang="en-US">
                <a:latin typeface="Garamond" charset="0"/>
                <a:ea typeface="MS PGothic" charset="0"/>
              </a:rPr>
              <a:t/>
            </a:r>
            <a:br>
              <a:rPr lang="en-US">
                <a:latin typeface="Garamond" charset="0"/>
                <a:ea typeface="MS PGothic" charset="0"/>
              </a:rPr>
            </a:br>
            <a:endParaRPr lang="en-US">
              <a:latin typeface="Garamond" charset="0"/>
              <a:ea typeface="MS PGothic" charset="0"/>
            </a:endParaRPr>
          </a:p>
        </p:txBody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914400"/>
            <a:ext cx="8458200" cy="52117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2800" u="sng" dirty="0">
                <a:latin typeface="Garamond" charset="0"/>
                <a:ea typeface="MS PGothic" charset="0"/>
              </a:rPr>
              <a:t>Fermentation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400" dirty="0">
                <a:latin typeface="Garamond" charset="0"/>
                <a:ea typeface="MS PGothic" charset="0"/>
              </a:rPr>
              <a:t>The production of ATP without the presence of oxygen 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400" dirty="0">
                <a:latin typeface="Garamond" charset="0"/>
                <a:ea typeface="MS PGothic" charset="0"/>
              </a:rPr>
              <a:t>Also called anaerobic respiration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400" dirty="0">
                <a:latin typeface="Garamond" charset="0"/>
                <a:ea typeface="MS PGothic" charset="0"/>
              </a:rPr>
              <a:t>Starts with glycolysis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800" dirty="0">
                <a:latin typeface="Garamond" charset="0"/>
                <a:ea typeface="MS PGothic" charset="0"/>
              </a:rPr>
              <a:t>Two types we will discuss: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000" dirty="0">
                <a:latin typeface="Garamond" charset="0"/>
                <a:ea typeface="MS PGothic" charset="0"/>
              </a:rPr>
              <a:t>Lactic Acid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000" dirty="0">
                <a:latin typeface="Garamond" charset="0"/>
                <a:ea typeface="MS PGothic" charset="0"/>
              </a:rPr>
              <a:t>Alcoholic</a:t>
            </a:r>
          </a:p>
        </p:txBody>
      </p:sp>
      <p:pic>
        <p:nvPicPr>
          <p:cNvPr id="11469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1973263"/>
            <a:ext cx="3962400" cy="4884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3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03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037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037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037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037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037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>
              <a:cs typeface="ＭＳ Ｐゴシック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3352800"/>
            <a:ext cx="3962400" cy="28956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Char char="n"/>
              <a:defRPr/>
            </a:pPr>
            <a:r>
              <a:rPr lang="en-US" dirty="0" smtClean="0">
                <a:cs typeface="ＭＳ Ｐゴシック" charset="0"/>
              </a:rPr>
              <a:t>ATP is yielded in the first step (</a:t>
            </a:r>
            <a:r>
              <a:rPr lang="en-US" dirty="0" err="1" smtClean="0">
                <a:cs typeface="ＭＳ Ｐゴシック" charset="0"/>
              </a:rPr>
              <a:t>glycolysis</a:t>
            </a:r>
            <a:r>
              <a:rPr lang="en-US" dirty="0" smtClean="0">
                <a:cs typeface="ＭＳ Ｐゴシック" charset="0"/>
              </a:rPr>
              <a:t>)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Char char="n"/>
              <a:defRPr/>
            </a:pPr>
            <a:r>
              <a:rPr lang="en-US" dirty="0" smtClean="0">
                <a:cs typeface="ＭＳ Ｐゴシック" charset="0"/>
              </a:rPr>
              <a:t>Second step is needed to regeneration e- carrier NAD+</a:t>
            </a:r>
          </a:p>
          <a:p>
            <a:pPr>
              <a:buFont typeface="Wingdings" pitchFamily="2" charset="2"/>
              <a:buChar char="n"/>
              <a:defRPr/>
            </a:pPr>
            <a:endParaRPr lang="en-US" dirty="0">
              <a:cs typeface="ＭＳ Ｐゴシック" charset="0"/>
            </a:endParaRPr>
          </a:p>
        </p:txBody>
      </p:sp>
      <p:pic>
        <p:nvPicPr>
          <p:cNvPr id="115715" name="Picture 2" descr="Picture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0"/>
            <a:ext cx="7239000" cy="516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17513"/>
            <a:ext cx="8229600" cy="714375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b="0">
                <a:latin typeface="Garamond" charset="0"/>
                <a:ea typeface="MS PGothic" charset="0"/>
              </a:rPr>
              <a:t>Lactic Acid Fermentation</a:t>
            </a:r>
            <a:br>
              <a:rPr lang="en-US" sz="4000" b="0">
                <a:latin typeface="Garamond" charset="0"/>
                <a:ea typeface="MS PGothic" charset="0"/>
              </a:rPr>
            </a:br>
            <a:endParaRPr lang="en-US" sz="4000" b="0">
              <a:latin typeface="Garamond" charset="0"/>
              <a:ea typeface="MS PGothic" charset="0"/>
            </a:endParaRPr>
          </a:p>
        </p:txBody>
      </p:sp>
      <p:sp>
        <p:nvSpPr>
          <p:cNvPr id="270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838200"/>
            <a:ext cx="8077200" cy="50292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dirty="0">
                <a:latin typeface="Garamond" charset="0"/>
                <a:ea typeface="MS PGothic" charset="0"/>
              </a:rPr>
              <a:t>Conversion of pyruvic acid into lactic acid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u="sng" dirty="0" smtClean="0">
                <a:latin typeface="Garamond" charset="0"/>
                <a:ea typeface="MS PGothic" charset="0"/>
              </a:rPr>
              <a:t>Equation</a:t>
            </a:r>
            <a:r>
              <a:rPr lang="en-US" dirty="0" smtClean="0">
                <a:latin typeface="Garamond" charset="0"/>
                <a:ea typeface="MS PGothic" charset="0"/>
              </a:rPr>
              <a:t>:</a:t>
            </a:r>
            <a:endParaRPr lang="en-US" dirty="0">
              <a:latin typeface="Garamond" charset="0"/>
              <a:ea typeface="MS PGothic" charset="0"/>
            </a:endParaRP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dirty="0">
                <a:latin typeface="Garamond" charset="0"/>
                <a:ea typeface="MS PGothic" charset="0"/>
              </a:rPr>
              <a:t>NADH + Pyruvic acid </a:t>
            </a:r>
            <a:r>
              <a:rPr lang="en-US" dirty="0">
                <a:latin typeface="Garamond" charset="0"/>
                <a:ea typeface="MS PGothic" charset="0"/>
                <a:sym typeface="Wingdings" charset="0"/>
              </a:rPr>
              <a:t> Lactic acid + NAD+</a:t>
            </a:r>
            <a:endParaRPr lang="en-US" dirty="0">
              <a:latin typeface="Garamond" charset="0"/>
              <a:ea typeface="MS PGothic" charset="0"/>
            </a:endParaRP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dirty="0">
                <a:latin typeface="Garamond" charset="0"/>
                <a:ea typeface="MS PGothic" charset="0"/>
              </a:rPr>
              <a:t>NAD+ is produced – goes back to glycolysis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dirty="0">
                <a:latin typeface="Garamond" charset="0"/>
                <a:ea typeface="MS PGothic" charset="0"/>
              </a:rPr>
              <a:t>Microorganisms can ferment milk (spoils). 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dirty="0">
                <a:latin typeface="Garamond" charset="0"/>
                <a:ea typeface="MS PGothic" charset="0"/>
              </a:rPr>
              <a:t>We use these microorganisms to ferment milk to other products (like cheese, yogurt, sour cream)</a:t>
            </a:r>
          </a:p>
        </p:txBody>
      </p:sp>
      <p:pic>
        <p:nvPicPr>
          <p:cNvPr id="11673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5526088"/>
            <a:ext cx="1997075" cy="1331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0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0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0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0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70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70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38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81000" y="0"/>
            <a:ext cx="8763000" cy="990600"/>
          </a:xfrm>
        </p:spPr>
        <p:txBody>
          <a:bodyPr/>
          <a:lstStyle/>
          <a:p>
            <a:pPr eaLnBrk="1" hangingPunct="1">
              <a:defRPr/>
            </a:pPr>
            <a:r>
              <a:rPr lang="en-US">
                <a:latin typeface="Garamond" charset="0"/>
                <a:ea typeface="MS PGothic" charset="0"/>
              </a:rPr>
              <a:t>Lactic Acid Fermentation cont</a:t>
            </a:r>
            <a:r>
              <a:rPr lang="ja-JP" altLang="en-US">
                <a:latin typeface="Arial" charset="0"/>
                <a:ea typeface="MS PGothic" charset="0"/>
              </a:rPr>
              <a:t>’</a:t>
            </a:r>
            <a:r>
              <a:rPr lang="en-US" altLang="ja-JP">
                <a:latin typeface="Garamond" charset="0"/>
                <a:ea typeface="MS PGothic" charset="0"/>
              </a:rPr>
              <a:t>d</a:t>
            </a:r>
            <a:endParaRPr lang="en-US">
              <a:latin typeface="Garamond" charset="0"/>
              <a:ea typeface="MS PGothic" charset="0"/>
            </a:endParaRPr>
          </a:p>
        </p:txBody>
      </p:sp>
      <p:sp>
        <p:nvSpPr>
          <p:cNvPr id="272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762000"/>
            <a:ext cx="7924800" cy="5638800"/>
          </a:xfrm>
        </p:spPr>
        <p:txBody>
          <a:bodyPr/>
          <a:lstStyle/>
          <a:p>
            <a:pPr eaLnBrk="1" hangingPunct="1">
              <a:defRPr/>
            </a:pPr>
            <a:r>
              <a:rPr lang="en-US" sz="2800">
                <a:latin typeface="Garamond" charset="0"/>
                <a:ea typeface="MS PGothic" charset="0"/>
              </a:rPr>
              <a:t>When does your body go through lactic acid fermentation?</a:t>
            </a:r>
          </a:p>
          <a:p>
            <a:pPr lvl="1" eaLnBrk="1" hangingPunct="1">
              <a:defRPr/>
            </a:pPr>
            <a:r>
              <a:rPr lang="en-US" sz="2400">
                <a:latin typeface="Garamond" charset="0"/>
                <a:ea typeface="MS PGothic" charset="0"/>
              </a:rPr>
              <a:t>When your muscle cells aren</a:t>
            </a:r>
            <a:r>
              <a:rPr lang="ja-JP" altLang="en-US" sz="2400">
                <a:latin typeface="Garamond" charset="0"/>
                <a:ea typeface="MS PGothic" charset="0"/>
              </a:rPr>
              <a:t>’</a:t>
            </a:r>
            <a:r>
              <a:rPr lang="en-US" sz="2400">
                <a:latin typeface="Garamond" charset="0"/>
                <a:ea typeface="MS PGothic" charset="0"/>
              </a:rPr>
              <a:t>t </a:t>
            </a:r>
            <a:r>
              <a:rPr lang="en-US" altLang="ja-JP" sz="2400">
                <a:latin typeface="Garamond" charset="0"/>
                <a:ea typeface="MS PGothic" charset="0"/>
              </a:rPr>
              <a:t>getting enough oxygen - </a:t>
            </a:r>
            <a:r>
              <a:rPr lang="en-US" sz="2400">
                <a:latin typeface="Garamond" charset="0"/>
                <a:ea typeface="MS PGothic" charset="0"/>
              </a:rPr>
              <a:t>Cell respiration shuts down </a:t>
            </a:r>
          </a:p>
          <a:p>
            <a:pPr eaLnBrk="1" hangingPunct="1">
              <a:defRPr/>
            </a:pPr>
            <a:r>
              <a:rPr lang="en-US" sz="2800">
                <a:latin typeface="Garamond" charset="0"/>
                <a:ea typeface="MS PGothic" charset="0"/>
              </a:rPr>
              <a:t>What happens?</a:t>
            </a:r>
          </a:p>
          <a:p>
            <a:pPr lvl="1" eaLnBrk="1" hangingPunct="1">
              <a:defRPr/>
            </a:pPr>
            <a:r>
              <a:rPr lang="en-US" sz="2400">
                <a:latin typeface="Garamond" charset="0"/>
                <a:ea typeface="MS PGothic" charset="0"/>
              </a:rPr>
              <a:t>Your body is relying on glycolysis (no O</a:t>
            </a:r>
            <a:r>
              <a:rPr lang="en-US" sz="2400" baseline="-25000">
                <a:latin typeface="Garamond" charset="0"/>
                <a:ea typeface="MS PGothic" charset="0"/>
              </a:rPr>
              <a:t>2</a:t>
            </a:r>
            <a:r>
              <a:rPr lang="en-US" sz="2400">
                <a:latin typeface="Garamond" charset="0"/>
                <a:ea typeface="MS PGothic" charset="0"/>
              </a:rPr>
              <a:t>) to produce ATP</a:t>
            </a:r>
          </a:p>
          <a:p>
            <a:pPr lvl="1" eaLnBrk="1" hangingPunct="1">
              <a:defRPr/>
            </a:pPr>
            <a:r>
              <a:rPr lang="en-US" sz="2400">
                <a:latin typeface="Garamond" charset="0"/>
                <a:ea typeface="MS PGothic" charset="0"/>
              </a:rPr>
              <a:t>The by product (lactic acid) builds up in your cells</a:t>
            </a:r>
          </a:p>
          <a:p>
            <a:pPr eaLnBrk="1" hangingPunct="1">
              <a:defRPr/>
            </a:pPr>
            <a:r>
              <a:rPr lang="en-US" sz="2800">
                <a:latin typeface="Garamond" charset="0"/>
                <a:ea typeface="MS PGothic" charset="0"/>
              </a:rPr>
              <a:t>Scientists think this is what causes soreness / fatigue, etc</a:t>
            </a:r>
          </a:p>
          <a:p>
            <a:pPr eaLnBrk="1" hangingPunct="1">
              <a:defRPr/>
            </a:pPr>
            <a:r>
              <a:rPr lang="en-US" sz="2800">
                <a:latin typeface="Garamond" charset="0"/>
                <a:ea typeface="MS PGothic" charset="0"/>
              </a:rPr>
              <a:t>Liver eventually breaks down the lactic acid</a:t>
            </a:r>
          </a:p>
        </p:txBody>
      </p:sp>
      <p:pic>
        <p:nvPicPr>
          <p:cNvPr id="118787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49813"/>
            <a:ext cx="2514600" cy="200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2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2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2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2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72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72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3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723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3/18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What is the most efficient stage of cell respiration?  How many ATP are produced?</a:t>
            </a:r>
          </a:p>
          <a:p>
            <a:pPr>
              <a:defRPr/>
            </a:pPr>
            <a:r>
              <a:rPr lang="en-US" dirty="0" smtClean="0"/>
              <a:t>Today:</a:t>
            </a:r>
          </a:p>
          <a:p>
            <a:pPr lvl="1">
              <a:defRPr/>
            </a:pPr>
            <a:endParaRPr lang="en-US" dirty="0" smtClean="0"/>
          </a:p>
          <a:p>
            <a:pPr lvl="1">
              <a:defRPr/>
            </a:pPr>
            <a:r>
              <a:rPr lang="en-US" dirty="0" smtClean="0"/>
              <a:t>TURN IN YOUR QUIZ NOW!!!!!</a:t>
            </a:r>
          </a:p>
          <a:p>
            <a:pPr lvl="1">
              <a:defRPr/>
            </a:pPr>
            <a:r>
              <a:rPr lang="en-US" dirty="0" smtClean="0"/>
              <a:t>Finish fermentation</a:t>
            </a:r>
          </a:p>
          <a:p>
            <a:pPr lvl="1">
              <a:defRPr/>
            </a:pPr>
            <a:r>
              <a:rPr lang="en-US" dirty="0" smtClean="0"/>
              <a:t>Start reviewing for the test.</a:t>
            </a:r>
          </a:p>
          <a:p>
            <a:pPr lvl="1">
              <a:defRPr/>
            </a:pPr>
            <a:endParaRPr lang="en-US" dirty="0"/>
          </a:p>
          <a:p>
            <a:pPr lvl="1">
              <a:defRPr/>
            </a:pPr>
            <a:r>
              <a:rPr lang="en-US" dirty="0" smtClean="0"/>
              <a:t>Test Thursday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0" y="152400"/>
            <a:ext cx="2286000" cy="762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3/20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28600"/>
            <a:ext cx="8229600" cy="58674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What are the products of cell respiration?</a:t>
            </a:r>
          </a:p>
          <a:p>
            <a:pPr>
              <a:defRPr/>
            </a:pPr>
            <a:r>
              <a:rPr lang="en-US" dirty="0" smtClean="0"/>
              <a:t>Today:</a:t>
            </a:r>
          </a:p>
          <a:p>
            <a:pPr lvl="1">
              <a:defRPr/>
            </a:pPr>
            <a:r>
              <a:rPr lang="en-US" dirty="0" smtClean="0"/>
              <a:t>TURN IN TAKE HOME QUIZ</a:t>
            </a:r>
          </a:p>
          <a:p>
            <a:pPr lvl="1">
              <a:defRPr/>
            </a:pPr>
            <a:r>
              <a:rPr lang="en-US" dirty="0" smtClean="0"/>
              <a:t>Finish the notes - page 12 (about 5 minutes)</a:t>
            </a:r>
          </a:p>
          <a:p>
            <a:pPr lvl="1">
              <a:defRPr/>
            </a:pPr>
            <a:r>
              <a:rPr lang="en-US" u="sng" dirty="0" smtClean="0"/>
              <a:t>Prepare for the test</a:t>
            </a:r>
            <a:r>
              <a:rPr lang="en-US" dirty="0" smtClean="0"/>
              <a:t>:</a:t>
            </a:r>
          </a:p>
          <a:p>
            <a:pPr lvl="2">
              <a:defRPr/>
            </a:pPr>
            <a:r>
              <a:rPr lang="en-US" dirty="0" smtClean="0"/>
              <a:t>Book assignment</a:t>
            </a:r>
          </a:p>
          <a:p>
            <a:pPr lvl="2">
              <a:defRPr/>
            </a:pPr>
            <a:r>
              <a:rPr lang="en-US" dirty="0" smtClean="0"/>
              <a:t>Page 9 in packet</a:t>
            </a:r>
          </a:p>
          <a:p>
            <a:pPr lvl="2">
              <a:defRPr/>
            </a:pPr>
            <a:r>
              <a:rPr lang="en-US" dirty="0" smtClean="0"/>
              <a:t>Page 13 in packet</a:t>
            </a:r>
          </a:p>
          <a:p>
            <a:pPr lvl="2">
              <a:defRPr/>
            </a:pPr>
            <a:r>
              <a:rPr lang="en-US" dirty="0" smtClean="0"/>
              <a:t>Page 19 and 20 in packet</a:t>
            </a:r>
          </a:p>
          <a:p>
            <a:pPr lvl="2">
              <a:defRPr/>
            </a:pPr>
            <a:r>
              <a:rPr lang="en-US" dirty="0" smtClean="0"/>
              <a:t>Handout note summaries</a:t>
            </a:r>
          </a:p>
          <a:p>
            <a:pPr lvl="2">
              <a:defRPr/>
            </a:pPr>
            <a:r>
              <a:rPr lang="en-US" dirty="0" smtClean="0"/>
              <a:t>Study guide</a:t>
            </a:r>
          </a:p>
          <a:p>
            <a:pPr lvl="1">
              <a:defRPr/>
            </a:pPr>
            <a:r>
              <a:rPr lang="en-US" dirty="0" smtClean="0"/>
              <a:t>TEST FRIDAY -study guide also due</a:t>
            </a:r>
          </a:p>
          <a:p>
            <a:pPr lvl="1">
              <a:defRPr/>
            </a:pPr>
            <a:endParaRPr lang="en-US" dirty="0" smtClean="0"/>
          </a:p>
          <a:p>
            <a:pPr lvl="1"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93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74638"/>
            <a:ext cx="4038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>
                <a:latin typeface="Garamond" charset="0"/>
                <a:ea typeface="MS PGothic" charset="0"/>
              </a:rPr>
              <a:t>Where is the ATP used?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51816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ea typeface="+mn-ea"/>
                <a:cs typeface="+mn-cs"/>
              </a:rPr>
              <a:t>Cell transport.</a:t>
            </a:r>
          </a:p>
          <a:p>
            <a:pPr lvl="1" eaLnBrk="1" hangingPunct="1">
              <a:defRPr/>
            </a:pPr>
            <a:r>
              <a:rPr lang="en-US" dirty="0" smtClean="0">
                <a:ea typeface="+mn-ea"/>
                <a:cs typeface="+mn-cs"/>
              </a:rPr>
              <a:t>Active transport</a:t>
            </a:r>
          </a:p>
          <a:p>
            <a:pPr lvl="1" eaLnBrk="1" hangingPunct="1">
              <a:defRPr/>
            </a:pPr>
            <a:r>
              <a:rPr lang="en-US" dirty="0" smtClean="0">
                <a:ea typeface="+mn-ea"/>
                <a:cs typeface="+mn-cs"/>
              </a:rPr>
              <a:t>Endo / exocytosis</a:t>
            </a:r>
          </a:p>
          <a:p>
            <a:pPr eaLnBrk="1" hangingPunct="1">
              <a:defRPr/>
            </a:pPr>
            <a:r>
              <a:rPr lang="en-US" dirty="0" smtClean="0">
                <a:ea typeface="+mn-ea"/>
                <a:cs typeface="+mn-cs"/>
              </a:rPr>
              <a:t>Muscle contraction</a:t>
            </a:r>
          </a:p>
          <a:p>
            <a:pPr lvl="1" eaLnBrk="1" hangingPunct="1">
              <a:defRPr/>
            </a:pPr>
            <a:r>
              <a:rPr lang="en-US" dirty="0" smtClean="0">
                <a:ea typeface="+mn-ea"/>
                <a:cs typeface="+mn-cs"/>
              </a:rPr>
              <a:t>Running</a:t>
            </a:r>
          </a:p>
          <a:p>
            <a:pPr lvl="1" eaLnBrk="1" hangingPunct="1">
              <a:defRPr/>
            </a:pPr>
            <a:r>
              <a:rPr lang="en-US" dirty="0" smtClean="0">
                <a:ea typeface="+mn-ea"/>
                <a:cs typeface="+mn-cs"/>
              </a:rPr>
              <a:t>Heartbeat</a:t>
            </a:r>
          </a:p>
          <a:p>
            <a:pPr lvl="1" eaLnBrk="1" hangingPunct="1">
              <a:defRPr/>
            </a:pPr>
            <a:r>
              <a:rPr lang="en-US" dirty="0" smtClean="0">
                <a:ea typeface="+mn-ea"/>
                <a:cs typeface="+mn-cs"/>
              </a:rPr>
              <a:t>Digestion</a:t>
            </a:r>
          </a:p>
          <a:p>
            <a:pPr eaLnBrk="1" hangingPunct="1">
              <a:defRPr/>
            </a:pPr>
            <a:r>
              <a:rPr lang="en-US" dirty="0" smtClean="0">
                <a:ea typeface="+mn-ea"/>
                <a:cs typeface="+mn-cs"/>
              </a:rPr>
              <a:t>Keeping warm</a:t>
            </a:r>
          </a:p>
          <a:p>
            <a:pPr eaLnBrk="1" hangingPunct="1">
              <a:defRPr/>
            </a:pPr>
            <a:r>
              <a:rPr lang="en-US" dirty="0" smtClean="0">
                <a:ea typeface="+mn-ea"/>
                <a:cs typeface="+mn-cs"/>
              </a:rPr>
              <a:t>Thinking</a:t>
            </a:r>
          </a:p>
          <a:p>
            <a:pPr eaLnBrk="1" hangingPunct="1">
              <a:defRPr/>
            </a:pPr>
            <a:r>
              <a:rPr lang="en-US" dirty="0" smtClean="0">
                <a:ea typeface="+mn-ea"/>
                <a:cs typeface="+mn-cs"/>
              </a:rPr>
              <a:t>Cell movement</a:t>
            </a:r>
          </a:p>
          <a:p>
            <a:pPr marL="0" indent="0" eaLnBrk="1" hangingPunct="1">
              <a:buFont typeface="Wingdings" charset="0"/>
              <a:buNone/>
              <a:defRPr/>
            </a:pPr>
            <a:endParaRPr lang="en-US" dirty="0" smtClean="0">
              <a:ea typeface="+mn-ea"/>
              <a:cs typeface="+mn-cs"/>
            </a:endParaRPr>
          </a:p>
          <a:p>
            <a:pPr eaLnBrk="1" hangingPunct="1">
              <a:defRPr/>
            </a:pPr>
            <a:endParaRPr lang="en-US" dirty="0" smtClean="0">
              <a:ea typeface="+mn-ea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ea typeface="+mn-ea"/>
                <a:cs typeface="+mn-cs"/>
              </a:rPr>
              <a:t>Your body uses about 1 million molecules of ATP per cell per second.</a:t>
            </a:r>
          </a:p>
          <a:p>
            <a:pPr eaLnBrk="1" hangingPunct="1">
              <a:defRPr/>
            </a:pPr>
            <a:r>
              <a:rPr lang="en-US" dirty="0" smtClean="0">
                <a:ea typeface="+mn-ea"/>
                <a:cs typeface="+mn-cs"/>
              </a:rPr>
              <a:t>Or,  about 100,000,000,000,000,000,000,000,000 molecules used each second in the body</a:t>
            </a:r>
          </a:p>
          <a:p>
            <a:pPr eaLnBrk="1" hangingPunct="1">
              <a:defRPr/>
            </a:pPr>
            <a:endParaRPr lang="en-US" dirty="0" smtClean="0">
              <a:ea typeface="+mn-ea"/>
              <a:cs typeface="+mn-cs"/>
            </a:endParaRPr>
          </a:p>
        </p:txBody>
      </p:sp>
      <p:sp>
        <p:nvSpPr>
          <p:cNvPr id="8" name="Rectangle 2"/>
          <p:cNvSpPr txBox="1">
            <a:spLocks noRot="1" noChangeArrowheads="1"/>
          </p:cNvSpPr>
          <p:nvPr/>
        </p:nvSpPr>
        <p:spPr bwMode="auto">
          <a:xfrm>
            <a:off x="4572000" y="228600"/>
            <a:ext cx="40386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9pPr>
          </a:lstStyle>
          <a:p>
            <a:pPr algn="ctr">
              <a:defRPr/>
            </a:pPr>
            <a:r>
              <a:rPr lang="en-US" sz="4400" b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How much ATP is used?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Wednesday – wear an animal related shirt and jeans for $1!!!  </a:t>
            </a:r>
          </a:p>
          <a:p>
            <a:pPr>
              <a:defRPr/>
            </a:pPr>
            <a:r>
              <a:rPr lang="en-US" dirty="0"/>
              <a:t>You get a sticker in HR when you pay</a:t>
            </a:r>
          </a:p>
          <a:p>
            <a:pPr>
              <a:defRPr/>
            </a:pPr>
            <a:r>
              <a:rPr lang="en-US" dirty="0"/>
              <a:t>National Wildlife Week</a:t>
            </a:r>
            <a:endParaRPr lang="en-US" dirty="0">
              <a:hlinkClick r:id="rId2"/>
            </a:endParaRPr>
          </a:p>
          <a:p>
            <a:pPr>
              <a:defRPr/>
            </a:pPr>
            <a:r>
              <a:rPr lang="en-US" dirty="0">
                <a:hlinkClick r:id="rId2"/>
              </a:rPr>
              <a:t>http://www.youtube.com/watch?v</a:t>
            </a:r>
            <a:r>
              <a:rPr lang="en-US">
                <a:hlinkClick r:id="rId2"/>
              </a:rPr>
              <a:t>=B8WHKRzkCOY</a:t>
            </a:r>
            <a:endParaRPr lang="en-US"/>
          </a:p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17513"/>
            <a:ext cx="8229600" cy="714375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b="0">
                <a:latin typeface="Garamond" charset="0"/>
                <a:ea typeface="MS PGothic" charset="0"/>
              </a:rPr>
              <a:t>Lactic Acid Fermentation</a:t>
            </a:r>
            <a:br>
              <a:rPr lang="en-US" sz="4000" b="0">
                <a:latin typeface="Garamond" charset="0"/>
                <a:ea typeface="MS PGothic" charset="0"/>
              </a:rPr>
            </a:br>
            <a:endParaRPr lang="en-US" sz="4000" b="0">
              <a:latin typeface="Garamond" charset="0"/>
              <a:ea typeface="MS PGothic" charset="0"/>
            </a:endParaRPr>
          </a:p>
        </p:txBody>
      </p:sp>
      <p:sp>
        <p:nvSpPr>
          <p:cNvPr id="270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838200"/>
            <a:ext cx="8077200" cy="50292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dirty="0">
                <a:latin typeface="Garamond" charset="0"/>
                <a:ea typeface="MS PGothic" charset="0"/>
              </a:rPr>
              <a:t>Conversion of pyruvic acid into lactic acid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u="sng" dirty="0" smtClean="0">
                <a:latin typeface="Garamond" charset="0"/>
                <a:ea typeface="MS PGothic" charset="0"/>
              </a:rPr>
              <a:t>Equation</a:t>
            </a:r>
            <a:r>
              <a:rPr lang="en-US" dirty="0" smtClean="0">
                <a:latin typeface="Garamond" charset="0"/>
                <a:ea typeface="MS PGothic" charset="0"/>
              </a:rPr>
              <a:t>:</a:t>
            </a:r>
            <a:endParaRPr lang="en-US" dirty="0">
              <a:latin typeface="Garamond" charset="0"/>
              <a:ea typeface="MS PGothic" charset="0"/>
            </a:endParaRP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dirty="0">
                <a:latin typeface="Garamond" charset="0"/>
                <a:ea typeface="MS PGothic" charset="0"/>
              </a:rPr>
              <a:t>NADH + Pyruvic acid </a:t>
            </a:r>
            <a:r>
              <a:rPr lang="en-US" dirty="0">
                <a:latin typeface="Garamond" charset="0"/>
                <a:ea typeface="MS PGothic" charset="0"/>
                <a:sym typeface="Wingdings" charset="0"/>
              </a:rPr>
              <a:t> Lactic acid + NAD+</a:t>
            </a:r>
            <a:endParaRPr lang="en-US" dirty="0">
              <a:latin typeface="Garamond" charset="0"/>
              <a:ea typeface="MS PGothic" charset="0"/>
            </a:endParaRP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dirty="0">
                <a:latin typeface="Garamond" charset="0"/>
                <a:ea typeface="MS PGothic" charset="0"/>
              </a:rPr>
              <a:t>NAD+ is produced – goes back to glycolysis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dirty="0">
                <a:latin typeface="Garamond" charset="0"/>
                <a:ea typeface="MS PGothic" charset="0"/>
              </a:rPr>
              <a:t>Microorganisms can ferment milk (spoils). 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dirty="0">
                <a:latin typeface="Garamond" charset="0"/>
                <a:ea typeface="MS PGothic" charset="0"/>
              </a:rPr>
              <a:t>We use these microorganisms to ferment milk to other products (like cheese, yogurt, sour cream)</a:t>
            </a:r>
          </a:p>
        </p:txBody>
      </p:sp>
      <p:pic>
        <p:nvPicPr>
          <p:cNvPr id="11673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5526088"/>
            <a:ext cx="1997075" cy="1331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83274200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0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0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0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0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70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70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38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81000" y="0"/>
            <a:ext cx="8763000" cy="990600"/>
          </a:xfrm>
        </p:spPr>
        <p:txBody>
          <a:bodyPr/>
          <a:lstStyle/>
          <a:p>
            <a:pPr eaLnBrk="1" hangingPunct="1">
              <a:defRPr/>
            </a:pPr>
            <a:r>
              <a:rPr lang="en-US">
                <a:latin typeface="Garamond" charset="0"/>
                <a:ea typeface="MS PGothic" charset="0"/>
              </a:rPr>
              <a:t>Lactic Acid Fermentation cont</a:t>
            </a:r>
            <a:r>
              <a:rPr lang="ja-JP" altLang="en-US">
                <a:latin typeface="Arial" charset="0"/>
                <a:ea typeface="MS PGothic" charset="0"/>
              </a:rPr>
              <a:t>’</a:t>
            </a:r>
            <a:r>
              <a:rPr lang="en-US" altLang="ja-JP">
                <a:latin typeface="Garamond" charset="0"/>
                <a:ea typeface="MS PGothic" charset="0"/>
              </a:rPr>
              <a:t>d</a:t>
            </a:r>
            <a:endParaRPr lang="en-US">
              <a:latin typeface="Garamond" charset="0"/>
              <a:ea typeface="MS PGothic" charset="0"/>
            </a:endParaRPr>
          </a:p>
        </p:txBody>
      </p:sp>
      <p:sp>
        <p:nvSpPr>
          <p:cNvPr id="272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762000"/>
            <a:ext cx="7924800" cy="5638800"/>
          </a:xfrm>
        </p:spPr>
        <p:txBody>
          <a:bodyPr/>
          <a:lstStyle/>
          <a:p>
            <a:pPr eaLnBrk="1" hangingPunct="1">
              <a:defRPr/>
            </a:pPr>
            <a:r>
              <a:rPr lang="en-US" sz="2800">
                <a:latin typeface="Garamond" charset="0"/>
                <a:ea typeface="MS PGothic" charset="0"/>
              </a:rPr>
              <a:t>When does your body go through lactic acid fermentation?</a:t>
            </a:r>
          </a:p>
          <a:p>
            <a:pPr lvl="1" eaLnBrk="1" hangingPunct="1">
              <a:defRPr/>
            </a:pPr>
            <a:r>
              <a:rPr lang="en-US" sz="2400">
                <a:latin typeface="Garamond" charset="0"/>
                <a:ea typeface="MS PGothic" charset="0"/>
              </a:rPr>
              <a:t>When your muscle cells aren</a:t>
            </a:r>
            <a:r>
              <a:rPr lang="ja-JP" altLang="en-US" sz="2400">
                <a:latin typeface="Garamond" charset="0"/>
                <a:ea typeface="MS PGothic" charset="0"/>
              </a:rPr>
              <a:t>’</a:t>
            </a:r>
            <a:r>
              <a:rPr lang="en-US" sz="2400">
                <a:latin typeface="Garamond" charset="0"/>
                <a:ea typeface="MS PGothic" charset="0"/>
              </a:rPr>
              <a:t>t </a:t>
            </a:r>
            <a:r>
              <a:rPr lang="en-US" altLang="ja-JP" sz="2400">
                <a:latin typeface="Garamond" charset="0"/>
                <a:ea typeface="MS PGothic" charset="0"/>
              </a:rPr>
              <a:t>getting enough oxygen - </a:t>
            </a:r>
            <a:r>
              <a:rPr lang="en-US" sz="2400">
                <a:latin typeface="Garamond" charset="0"/>
                <a:ea typeface="MS PGothic" charset="0"/>
              </a:rPr>
              <a:t>Cell respiration shuts down </a:t>
            </a:r>
          </a:p>
          <a:p>
            <a:pPr eaLnBrk="1" hangingPunct="1">
              <a:defRPr/>
            </a:pPr>
            <a:r>
              <a:rPr lang="en-US" sz="2800">
                <a:latin typeface="Garamond" charset="0"/>
                <a:ea typeface="MS PGothic" charset="0"/>
              </a:rPr>
              <a:t>What happens?</a:t>
            </a:r>
          </a:p>
          <a:p>
            <a:pPr lvl="1" eaLnBrk="1" hangingPunct="1">
              <a:defRPr/>
            </a:pPr>
            <a:r>
              <a:rPr lang="en-US" sz="2400">
                <a:latin typeface="Garamond" charset="0"/>
                <a:ea typeface="MS PGothic" charset="0"/>
              </a:rPr>
              <a:t>Your body is relying on glycolysis (no O</a:t>
            </a:r>
            <a:r>
              <a:rPr lang="en-US" sz="2400" baseline="-25000">
                <a:latin typeface="Garamond" charset="0"/>
                <a:ea typeface="MS PGothic" charset="0"/>
              </a:rPr>
              <a:t>2</a:t>
            </a:r>
            <a:r>
              <a:rPr lang="en-US" sz="2400">
                <a:latin typeface="Garamond" charset="0"/>
                <a:ea typeface="MS PGothic" charset="0"/>
              </a:rPr>
              <a:t>) to produce ATP</a:t>
            </a:r>
          </a:p>
          <a:p>
            <a:pPr lvl="1" eaLnBrk="1" hangingPunct="1">
              <a:defRPr/>
            </a:pPr>
            <a:r>
              <a:rPr lang="en-US" sz="2400">
                <a:latin typeface="Garamond" charset="0"/>
                <a:ea typeface="MS PGothic" charset="0"/>
              </a:rPr>
              <a:t>The by product (lactic acid) builds up in your cells</a:t>
            </a:r>
          </a:p>
          <a:p>
            <a:pPr eaLnBrk="1" hangingPunct="1">
              <a:defRPr/>
            </a:pPr>
            <a:r>
              <a:rPr lang="en-US" sz="2800">
                <a:latin typeface="Garamond" charset="0"/>
                <a:ea typeface="MS PGothic" charset="0"/>
              </a:rPr>
              <a:t>Scientists think this is what causes soreness / fatigue, etc</a:t>
            </a:r>
          </a:p>
          <a:p>
            <a:pPr eaLnBrk="1" hangingPunct="1">
              <a:defRPr/>
            </a:pPr>
            <a:r>
              <a:rPr lang="en-US" sz="2800">
                <a:latin typeface="Garamond" charset="0"/>
                <a:ea typeface="MS PGothic" charset="0"/>
              </a:rPr>
              <a:t>Liver eventually breaks down the lactic acid</a:t>
            </a:r>
          </a:p>
        </p:txBody>
      </p:sp>
      <p:pic>
        <p:nvPicPr>
          <p:cNvPr id="118787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49813"/>
            <a:ext cx="2514600" cy="200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19968163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2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2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2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2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72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72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3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723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8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013" y="5500688"/>
            <a:ext cx="585787" cy="595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3411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b="0">
                <a:latin typeface="Garamond" charset="0"/>
                <a:ea typeface="MS PGothic" charset="0"/>
              </a:rPr>
              <a:t>Alcoholic Fermentation</a:t>
            </a:r>
          </a:p>
        </p:txBody>
      </p:sp>
      <p:sp>
        <p:nvSpPr>
          <p:cNvPr id="27341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304800" y="990600"/>
            <a:ext cx="8839200" cy="54102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dirty="0" smtClean="0">
                <a:ea typeface="+mn-ea"/>
                <a:cs typeface="+mn-cs"/>
              </a:rPr>
              <a:t>Process which some plants and unicellular organisms (yeast) use to convert </a:t>
            </a:r>
            <a:r>
              <a:rPr lang="en-US" dirty="0" err="1" smtClean="0">
                <a:ea typeface="+mn-ea"/>
                <a:cs typeface="+mn-cs"/>
              </a:rPr>
              <a:t>pyruvic</a:t>
            </a:r>
            <a:r>
              <a:rPr lang="en-US" dirty="0" smtClean="0">
                <a:ea typeface="+mn-ea"/>
                <a:cs typeface="+mn-cs"/>
              </a:rPr>
              <a:t> acid into alcohol and CO</a:t>
            </a:r>
            <a:r>
              <a:rPr lang="en-US" baseline="-25000" dirty="0" smtClean="0">
                <a:ea typeface="+mn-ea"/>
                <a:cs typeface="+mn-cs"/>
              </a:rPr>
              <a:t>2</a:t>
            </a:r>
            <a:r>
              <a:rPr lang="en-US" dirty="0" smtClean="0">
                <a:ea typeface="+mn-ea"/>
                <a:cs typeface="+mn-cs"/>
              </a:rPr>
              <a:t>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dirty="0" smtClean="0">
                <a:ea typeface="+mn-ea"/>
                <a:cs typeface="+mn-cs"/>
              </a:rPr>
              <a:t>NADH + </a:t>
            </a:r>
            <a:r>
              <a:rPr lang="en-US" dirty="0" err="1" smtClean="0">
                <a:ea typeface="+mn-ea"/>
                <a:cs typeface="+mn-cs"/>
              </a:rPr>
              <a:t>Pyruvic</a:t>
            </a:r>
            <a:r>
              <a:rPr lang="en-US" dirty="0" smtClean="0">
                <a:ea typeface="+mn-ea"/>
                <a:cs typeface="+mn-cs"/>
              </a:rPr>
              <a:t> acid </a:t>
            </a:r>
            <a:r>
              <a:rPr lang="en-US" dirty="0" smtClean="0">
                <a:ea typeface="+mn-ea"/>
                <a:cs typeface="+mn-cs"/>
                <a:sym typeface="Wingdings" charset="0"/>
              </a:rPr>
              <a:t> Alcohol + CO</a:t>
            </a:r>
            <a:r>
              <a:rPr lang="en-US" baseline="-25000" dirty="0" smtClean="0">
                <a:ea typeface="+mn-ea"/>
                <a:cs typeface="+mn-cs"/>
                <a:sym typeface="Wingdings" charset="0"/>
              </a:rPr>
              <a:t>2</a:t>
            </a:r>
            <a:r>
              <a:rPr lang="en-US" dirty="0" smtClean="0">
                <a:ea typeface="+mn-ea"/>
                <a:cs typeface="+mn-cs"/>
                <a:sym typeface="Wingdings" charset="0"/>
              </a:rPr>
              <a:t> + NAD+</a:t>
            </a:r>
            <a:endParaRPr lang="en-US" dirty="0" smtClean="0">
              <a:ea typeface="+mn-ea"/>
              <a:cs typeface="+mn-cs"/>
            </a:endParaRP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dirty="0" smtClean="0">
                <a:ea typeface="+mn-ea"/>
                <a:cs typeface="+mn-cs"/>
              </a:rPr>
              <a:t>NAD+ goes back to </a:t>
            </a:r>
            <a:r>
              <a:rPr lang="en-US" dirty="0" err="1" smtClean="0">
                <a:ea typeface="+mn-ea"/>
                <a:cs typeface="+mn-cs"/>
              </a:rPr>
              <a:t>glycolysis</a:t>
            </a:r>
            <a:endParaRPr lang="en-US" dirty="0" smtClean="0">
              <a:ea typeface="+mn-ea"/>
              <a:cs typeface="+mn-cs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n-US" u="sng" dirty="0" smtClean="0">
                <a:ea typeface="+mn-ea"/>
                <a:cs typeface="+mn-cs"/>
              </a:rPr>
              <a:t>How is yeast used</a:t>
            </a:r>
            <a:r>
              <a:rPr lang="en-US" dirty="0" smtClean="0">
                <a:ea typeface="+mn-ea"/>
                <a:cs typeface="+mn-cs"/>
              </a:rPr>
              <a:t>?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dirty="0" smtClean="0">
                <a:ea typeface="+mn-ea"/>
              </a:rPr>
              <a:t>To make bread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en-US" dirty="0" smtClean="0">
                <a:ea typeface="+mn-ea"/>
              </a:rPr>
              <a:t>CO</a:t>
            </a:r>
            <a:r>
              <a:rPr lang="en-US" baseline="-25000" dirty="0" smtClean="0">
                <a:ea typeface="+mn-ea"/>
              </a:rPr>
              <a:t>2</a:t>
            </a:r>
            <a:r>
              <a:rPr lang="en-US" dirty="0" smtClean="0">
                <a:ea typeface="+mn-ea"/>
              </a:rPr>
              <a:t> makes bread rise / alcohol </a:t>
            </a:r>
            <a:r>
              <a:rPr lang="en-US" dirty="0" err="1" smtClean="0">
                <a:ea typeface="+mn-ea"/>
              </a:rPr>
              <a:t>evaps</a:t>
            </a:r>
            <a:endParaRPr lang="en-US" dirty="0" smtClean="0">
              <a:ea typeface="+mn-ea"/>
            </a:endParaRP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dirty="0" smtClean="0">
                <a:ea typeface="+mn-ea"/>
              </a:rPr>
              <a:t>To make Beers / Wines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en-US" dirty="0" smtClean="0">
                <a:ea typeface="+mn-ea"/>
              </a:rPr>
              <a:t>Break the sugar down to produce </a:t>
            </a:r>
            <a:br>
              <a:rPr lang="en-US" dirty="0" smtClean="0">
                <a:ea typeface="+mn-ea"/>
              </a:rPr>
            </a:br>
            <a:r>
              <a:rPr lang="en-US" dirty="0" smtClean="0">
                <a:ea typeface="+mn-ea"/>
              </a:rPr>
              <a:t>alcohol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en-US" dirty="0" smtClean="0">
                <a:ea typeface="+mn-ea"/>
              </a:rPr>
              <a:t>CO</a:t>
            </a:r>
            <a:r>
              <a:rPr lang="en-US" baseline="-25000" dirty="0" smtClean="0">
                <a:ea typeface="+mn-ea"/>
              </a:rPr>
              <a:t>2</a:t>
            </a:r>
            <a:r>
              <a:rPr lang="en-US" dirty="0" smtClean="0">
                <a:ea typeface="+mn-ea"/>
              </a:rPr>
              <a:t> is the carbonation 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dirty="0" smtClean="0">
              <a:ea typeface="+mn-ea"/>
              <a:cs typeface="+mn-cs"/>
            </a:endParaRPr>
          </a:p>
        </p:txBody>
      </p:sp>
      <p:pic>
        <p:nvPicPr>
          <p:cNvPr id="122884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4510088"/>
            <a:ext cx="2743200" cy="2227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73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734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734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734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734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734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734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734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2734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Cell Resp. Book Assignment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End of Book MC</a:t>
            </a:r>
          </a:p>
          <a:p>
            <a:pPr>
              <a:defRPr/>
            </a:pPr>
            <a:r>
              <a:rPr lang="en-US" dirty="0" err="1" smtClean="0"/>
              <a:t>Pg</a:t>
            </a:r>
            <a:r>
              <a:rPr lang="en-US" dirty="0" smtClean="0"/>
              <a:t> </a:t>
            </a:r>
            <a:r>
              <a:rPr lang="en-US" dirty="0"/>
              <a:t>268 </a:t>
            </a:r>
            <a:endParaRPr lang="en-US" dirty="0" smtClean="0"/>
          </a:p>
          <a:p>
            <a:pPr lvl="1">
              <a:defRPr/>
            </a:pPr>
            <a:r>
              <a:rPr lang="en-US" dirty="0" smtClean="0"/>
              <a:t>#</a:t>
            </a:r>
            <a:r>
              <a:rPr lang="en-US" dirty="0"/>
              <a:t>1-</a:t>
            </a:r>
            <a:r>
              <a:rPr lang="en-US" dirty="0" smtClean="0"/>
              <a:t>5</a:t>
            </a:r>
          </a:p>
          <a:p>
            <a:pPr lvl="1">
              <a:defRPr/>
            </a:pPr>
            <a:r>
              <a:rPr lang="en-US" dirty="0" smtClean="0"/>
              <a:t>#</a:t>
            </a:r>
            <a:r>
              <a:rPr lang="en-US" dirty="0"/>
              <a:t>12-</a:t>
            </a:r>
            <a:r>
              <a:rPr lang="en-US" dirty="0" smtClean="0"/>
              <a:t>16</a:t>
            </a:r>
          </a:p>
          <a:p>
            <a:pPr>
              <a:defRPr/>
            </a:pPr>
            <a:r>
              <a:rPr lang="en-US" dirty="0" err="1" smtClean="0"/>
              <a:t>Pg</a:t>
            </a:r>
            <a:r>
              <a:rPr lang="en-US" dirty="0" smtClean="0"/>
              <a:t> 269</a:t>
            </a:r>
          </a:p>
          <a:p>
            <a:pPr lvl="1">
              <a:defRPr/>
            </a:pPr>
            <a:r>
              <a:rPr lang="en-US" dirty="0" smtClean="0"/>
              <a:t>#</a:t>
            </a:r>
            <a:r>
              <a:rPr lang="en-US" dirty="0"/>
              <a:t>23-24</a:t>
            </a:r>
          </a:p>
          <a:p>
            <a:pPr>
              <a:defRPr/>
            </a:pPr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457200" y="1676400"/>
            <a:ext cx="3581400" cy="45259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charset="0"/>
              <a:buChar char="n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MS PGothic" pitchFamily="34" charset="-128"/>
                <a:cs typeface="MS PGothic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charset="0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MS PGothic" pitchFamily="34" charset="-128"/>
                <a:cs typeface="MS PGothic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charset="0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MS PGothic" pitchFamily="34" charset="-128"/>
                <a:cs typeface="MS PGothic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charset="0"/>
              <a:buChar char="n"/>
              <a:defRPr sz="1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MS PGothic" pitchFamily="34" charset="-128"/>
                <a:cs typeface="MS PGothic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charset="0"/>
              <a:buChar char="n"/>
              <a:defRPr sz="1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MS PGothic" pitchFamily="34" charset="-128"/>
                <a:cs typeface="MS PGothic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charset="0"/>
              <a:buChar char="n"/>
              <a:defRPr sz="1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charset="0"/>
              <a:buChar char="n"/>
              <a:defRPr sz="1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charset="0"/>
              <a:buChar char="n"/>
              <a:defRPr sz="1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charset="0"/>
              <a:buChar char="n"/>
              <a:defRPr sz="1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dirty="0" err="1" smtClean="0"/>
              <a:t>Pg</a:t>
            </a:r>
            <a:r>
              <a:rPr lang="en-US" dirty="0" smtClean="0"/>
              <a:t> 260</a:t>
            </a:r>
          </a:p>
          <a:p>
            <a:pPr lvl="1">
              <a:defRPr/>
            </a:pPr>
            <a:r>
              <a:rPr lang="en-US" dirty="0" smtClean="0"/>
              <a:t> #1-4</a:t>
            </a:r>
          </a:p>
          <a:p>
            <a:pPr>
              <a:defRPr/>
            </a:pPr>
            <a:r>
              <a:rPr lang="en-US" dirty="0" err="1" smtClean="0"/>
              <a:t>Pg</a:t>
            </a:r>
            <a:r>
              <a:rPr lang="en-US" dirty="0" smtClean="0"/>
              <a:t> 265</a:t>
            </a:r>
          </a:p>
          <a:p>
            <a:pPr lvl="1">
              <a:defRPr/>
            </a:pPr>
            <a:r>
              <a:rPr lang="en-US" dirty="0" smtClean="0"/>
              <a:t>#1 and 2b</a:t>
            </a:r>
          </a:p>
          <a:p>
            <a:pPr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81000" y="685800"/>
            <a:ext cx="8229600" cy="4530725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2800" b="1" i="1" u="sng" dirty="0">
                <a:latin typeface="Garamond" charset="0"/>
                <a:ea typeface="MS PGothic" charset="0"/>
              </a:rPr>
              <a:t>THINK!  What does the CO2 produced during the baking of bread form?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400" dirty="0">
                <a:latin typeface="Garamond" charset="0"/>
                <a:ea typeface="MS PGothic" charset="0"/>
              </a:rPr>
              <a:t>The CO2 gas makes the bread rise – the </a:t>
            </a:r>
            <a:r>
              <a:rPr lang="ja-JP" altLang="en-US" sz="2400" dirty="0">
                <a:latin typeface="Arial" charset="0"/>
                <a:ea typeface="MS PGothic" charset="0"/>
              </a:rPr>
              <a:t>“</a:t>
            </a:r>
            <a:r>
              <a:rPr lang="en-US" altLang="ja-JP" sz="2400" dirty="0">
                <a:latin typeface="Garamond" charset="0"/>
                <a:ea typeface="MS PGothic" charset="0"/>
              </a:rPr>
              <a:t>bubble</a:t>
            </a:r>
            <a:r>
              <a:rPr lang="ja-JP" altLang="en-US" sz="2400" dirty="0">
                <a:latin typeface="Arial" charset="0"/>
                <a:ea typeface="MS PGothic" charset="0"/>
              </a:rPr>
              <a:t>’</a:t>
            </a:r>
            <a:r>
              <a:rPr lang="en-US" altLang="ja-JP" sz="2400" dirty="0">
                <a:latin typeface="Garamond" charset="0"/>
                <a:ea typeface="MS PGothic" charset="0"/>
              </a:rPr>
              <a:t>s</a:t>
            </a:r>
            <a:r>
              <a:rPr lang="ja-JP" altLang="en-US" sz="2400" dirty="0">
                <a:latin typeface="Arial" charset="0"/>
                <a:ea typeface="MS PGothic" charset="0"/>
              </a:rPr>
              <a:t>”</a:t>
            </a:r>
            <a:r>
              <a:rPr lang="en-US" altLang="ja-JP" sz="2400" dirty="0">
                <a:latin typeface="Garamond" charset="0"/>
                <a:ea typeface="MS PGothic" charset="0"/>
              </a:rPr>
              <a:t> in the bread</a:t>
            </a:r>
            <a:endParaRPr lang="en-US" sz="2400" dirty="0">
              <a:latin typeface="Garamond" charset="0"/>
              <a:ea typeface="MS PGothic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-US" sz="2800" b="1" i="1" u="sng" dirty="0">
                <a:latin typeface="Garamond" charset="0"/>
                <a:ea typeface="MS PGothic" charset="0"/>
              </a:rPr>
              <a:t>THINK! Why is there no alcohol in the bread we eat, but there is in beer and wine?</a:t>
            </a:r>
            <a:endParaRPr lang="en-US" sz="2800" dirty="0">
              <a:latin typeface="Garamond" charset="0"/>
              <a:ea typeface="MS PGothic" charset="0"/>
            </a:endParaRP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400" dirty="0">
                <a:latin typeface="Garamond" charset="0"/>
                <a:ea typeface="MS PGothic" charset="0"/>
              </a:rPr>
              <a:t>It evaporates</a:t>
            </a:r>
          </a:p>
          <a:p>
            <a:pPr eaLnBrk="1" hangingPunct="1">
              <a:lnSpc>
                <a:spcPct val="80000"/>
              </a:lnSpc>
              <a:defRPr/>
            </a:pPr>
            <a:endParaRPr lang="en-US" sz="2800" dirty="0">
              <a:latin typeface="Garamond" charset="0"/>
              <a:ea typeface="MS PGothic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58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058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058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058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17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74638"/>
            <a:ext cx="8229600" cy="722312"/>
          </a:xfrm>
        </p:spPr>
        <p:txBody>
          <a:bodyPr/>
          <a:lstStyle/>
          <a:p>
            <a:pPr eaLnBrk="1" hangingPunct="1">
              <a:defRPr/>
            </a:pPr>
            <a:r>
              <a:rPr lang="en-US">
                <a:latin typeface="Garamond" charset="0"/>
                <a:ea typeface="MS PGothic" charset="0"/>
              </a:rPr>
              <a:t>Fermentation – Other Pathways</a:t>
            </a:r>
          </a:p>
        </p:txBody>
      </p:sp>
      <p:sp>
        <p:nvSpPr>
          <p:cNvPr id="263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ea typeface="+mn-ea"/>
              <a:cs typeface="+mn-cs"/>
            </a:endParaRPr>
          </a:p>
        </p:txBody>
      </p:sp>
      <p:pic>
        <p:nvPicPr>
          <p:cNvPr id="128003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625" y="925513"/>
            <a:ext cx="8510588" cy="5932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19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ea typeface="+mj-ea"/>
              <a:cs typeface="+mj-cs"/>
            </a:endParaRPr>
          </a:p>
        </p:txBody>
      </p:sp>
      <p:sp>
        <p:nvSpPr>
          <p:cNvPr id="264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ea typeface="+mn-ea"/>
              <a:cs typeface="+mn-cs"/>
            </a:endParaRPr>
          </a:p>
        </p:txBody>
      </p:sp>
      <p:pic>
        <p:nvPicPr>
          <p:cNvPr id="129027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708150"/>
            <a:ext cx="8458200" cy="514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218" name="Rectangle 2"/>
          <p:cNvSpPr>
            <a:spLocks noChangeArrowheads="1"/>
          </p:cNvSpPr>
          <p:nvPr/>
        </p:nvSpPr>
        <p:spPr bwMode="auto">
          <a:xfrm>
            <a:off x="1676400" y="152400"/>
            <a:ext cx="5664200" cy="6096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algn="ctr" eaLnBrk="1" hangingPunct="1">
              <a:defRPr/>
            </a:pPr>
            <a:r>
              <a:rPr lang="en-US"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ＭＳ Ｐゴシック" charset="0"/>
                <a:cs typeface="+mn-cs"/>
              </a:rPr>
              <a:t>Fermentation</a:t>
            </a:r>
            <a:endParaRPr lang="en-US" sz="440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ea typeface="ＭＳ Ｐゴシック" charset="0"/>
              <a:cs typeface="+mn-cs"/>
            </a:endParaRPr>
          </a:p>
        </p:txBody>
      </p:sp>
      <p:pic>
        <p:nvPicPr>
          <p:cNvPr id="265219" name="60109.avi" descr="/Volumes/HS1.VOL1/users/dhakim/2 - Biology/7 - Cell Respiration/60109.avi">
            <a:hlinkClick r:id="" action="ppaction://media"/>
          </p:cNvPr>
          <p:cNvPicPr>
            <a:picLocks noRot="1"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371600"/>
            <a:ext cx="64008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52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652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5219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65219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2"/>
          <p:cNvSpPr>
            <a:spLocks noGrp="1" noRot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latin typeface="Garamond" charset="0"/>
                <a:ea typeface="MS PGothic" charset="0"/>
              </a:rPr>
              <a:t>Energy Release Summary</a:t>
            </a:r>
          </a:p>
        </p:txBody>
      </p:sp>
      <p:sp>
        <p:nvSpPr>
          <p:cNvPr id="148483" name="Rectangle 3"/>
          <p:cNvSpPr>
            <a:spLocks noGrp="1" noRot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ea typeface="+mn-ea"/>
              <a:cs typeface="+mn-cs"/>
            </a:endParaRPr>
          </a:p>
        </p:txBody>
      </p:sp>
      <p:pic>
        <p:nvPicPr>
          <p:cNvPr id="31747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33600"/>
            <a:ext cx="9144000" cy="460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52400" y="152400"/>
            <a:ext cx="4419600" cy="32766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4572000" y="152400"/>
            <a:ext cx="4419600" cy="32766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52400" y="3429000"/>
            <a:ext cx="4419600" cy="32766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572000" y="3429000"/>
            <a:ext cx="4419600" cy="32766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2590800" y="2667000"/>
            <a:ext cx="3886200" cy="13716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2102" name="TextBox 8"/>
          <p:cNvSpPr txBox="1">
            <a:spLocks noChangeArrowheads="1"/>
          </p:cNvSpPr>
          <p:nvPr/>
        </p:nvSpPr>
        <p:spPr bwMode="auto">
          <a:xfrm>
            <a:off x="2667000" y="2940050"/>
            <a:ext cx="35052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9pPr>
          </a:lstStyle>
          <a:p>
            <a:pPr algn="ctr" eaLnBrk="1" hangingPunct="1"/>
            <a:r>
              <a:rPr lang="en-US" sz="3600" b="1">
                <a:latin typeface="Calibri" charset="0"/>
              </a:rPr>
              <a:t>Fermentation</a:t>
            </a:r>
          </a:p>
        </p:txBody>
      </p:sp>
      <p:sp>
        <p:nvSpPr>
          <p:cNvPr id="132103" name="TextBox 9"/>
          <p:cNvSpPr txBox="1">
            <a:spLocks noChangeArrowheads="1"/>
          </p:cNvSpPr>
          <p:nvPr/>
        </p:nvSpPr>
        <p:spPr bwMode="auto">
          <a:xfrm>
            <a:off x="152400" y="152400"/>
            <a:ext cx="4419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9pPr>
          </a:lstStyle>
          <a:p>
            <a:pPr eaLnBrk="1" hangingPunct="1"/>
            <a:r>
              <a:rPr lang="en-US" sz="3200">
                <a:latin typeface="Calibri" charset="0"/>
              </a:rPr>
              <a:t>Definition </a:t>
            </a:r>
            <a:r>
              <a:rPr lang="en-US">
                <a:latin typeface="Calibri" charset="0"/>
              </a:rPr>
              <a:t>(not the equation)</a:t>
            </a:r>
            <a:r>
              <a:rPr lang="en-US" sz="3200">
                <a:latin typeface="Calibri" charset="0"/>
              </a:rPr>
              <a:t>:</a:t>
            </a:r>
          </a:p>
        </p:txBody>
      </p:sp>
      <p:sp>
        <p:nvSpPr>
          <p:cNvPr id="132104" name="TextBox 10"/>
          <p:cNvSpPr txBox="1">
            <a:spLocks noChangeArrowheads="1"/>
          </p:cNvSpPr>
          <p:nvPr/>
        </p:nvSpPr>
        <p:spPr bwMode="auto">
          <a:xfrm>
            <a:off x="4572000" y="152400"/>
            <a:ext cx="4419600" cy="155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9pPr>
          </a:lstStyle>
          <a:p>
            <a:pPr eaLnBrk="1" hangingPunct="1"/>
            <a:r>
              <a:rPr lang="en-US" sz="3200">
                <a:latin typeface="Calibri" charset="0"/>
              </a:rPr>
              <a:t>Alcoholic</a:t>
            </a:r>
          </a:p>
          <a:p>
            <a:pPr eaLnBrk="1" hangingPunct="1"/>
            <a:endParaRPr lang="en-US" sz="3200">
              <a:latin typeface="Calibri" charset="0"/>
            </a:endParaRPr>
          </a:p>
          <a:p>
            <a:pPr eaLnBrk="1" hangingPunct="1"/>
            <a:endParaRPr lang="en-US" sz="3200">
              <a:latin typeface="Calibri" charset="0"/>
            </a:endParaRPr>
          </a:p>
        </p:txBody>
      </p:sp>
      <p:sp>
        <p:nvSpPr>
          <p:cNvPr id="132105" name="TextBox 11"/>
          <p:cNvSpPr txBox="1">
            <a:spLocks noChangeArrowheads="1"/>
          </p:cNvSpPr>
          <p:nvPr/>
        </p:nvSpPr>
        <p:spPr bwMode="auto">
          <a:xfrm>
            <a:off x="152400" y="3429000"/>
            <a:ext cx="4419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9pPr>
          </a:lstStyle>
          <a:p>
            <a:pPr eaLnBrk="1" hangingPunct="1"/>
            <a:r>
              <a:rPr lang="en-US">
                <a:latin typeface="Calibri" charset="0"/>
              </a:rPr>
              <a:t>What organisms?</a:t>
            </a:r>
          </a:p>
        </p:txBody>
      </p:sp>
      <p:sp>
        <p:nvSpPr>
          <p:cNvPr id="132106" name="TextBox 12"/>
          <p:cNvSpPr txBox="1">
            <a:spLocks noChangeArrowheads="1"/>
          </p:cNvSpPr>
          <p:nvPr/>
        </p:nvSpPr>
        <p:spPr bwMode="auto">
          <a:xfrm>
            <a:off x="4572000" y="3840163"/>
            <a:ext cx="44196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9pPr>
          </a:lstStyle>
          <a:p>
            <a:pPr eaLnBrk="1" hangingPunct="1"/>
            <a:r>
              <a:rPr lang="en-US" sz="3200">
                <a:latin typeface="Calibri" charset="0"/>
              </a:rPr>
              <a:t>Lactic Acid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21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85800"/>
            <a:ext cx="8382000" cy="563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Bent-Up Arrow 2"/>
          <p:cNvSpPr/>
          <p:nvPr/>
        </p:nvSpPr>
        <p:spPr bwMode="auto">
          <a:xfrm rot="5400000">
            <a:off x="6096000" y="5562600"/>
            <a:ext cx="685800" cy="381000"/>
          </a:xfrm>
          <a:prstGeom prst="bentUpArrow">
            <a:avLst/>
          </a:prstGeom>
          <a:solidFill>
            <a:schemeClr val="tx1"/>
          </a:solidFill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US">
              <a:ea typeface="ＭＳ Ｐゴシック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2000">
                <a:latin typeface="Garamond" charset="0"/>
                <a:ea typeface="MS PGothic" charset="0"/>
              </a:rPr>
              <a:t>Directions:  Fill out the chart to compare the products and # of ATP produced.  Lactic Acid is done for you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n"/>
              <a:defRPr/>
            </a:pPr>
            <a:endParaRPr lang="en-US">
              <a:cs typeface="ＭＳ Ｐゴシック" charset="0"/>
            </a:endParaRPr>
          </a:p>
        </p:txBody>
      </p:sp>
      <p:pic>
        <p:nvPicPr>
          <p:cNvPr id="134147" name="Picture 2" descr="Picture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47800"/>
            <a:ext cx="8616950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Bent-Up Arrow 4"/>
          <p:cNvSpPr/>
          <p:nvPr/>
        </p:nvSpPr>
        <p:spPr bwMode="auto">
          <a:xfrm rot="5400000">
            <a:off x="5943600" y="6019800"/>
            <a:ext cx="685800" cy="381000"/>
          </a:xfrm>
          <a:prstGeom prst="bentUpArrow">
            <a:avLst/>
          </a:prstGeom>
          <a:solidFill>
            <a:schemeClr val="tx1"/>
          </a:solidFill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US">
              <a:ea typeface="ＭＳ Ｐゴシック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81000" y="0"/>
            <a:ext cx="8007350" cy="1371600"/>
          </a:xfrm>
        </p:spPr>
        <p:txBody>
          <a:bodyPr/>
          <a:lstStyle/>
          <a:p>
            <a:pPr eaLnBrk="1" hangingPunct="1">
              <a:defRPr/>
            </a:pPr>
            <a:r>
              <a:rPr lang="en-US" sz="2800" dirty="0" smtClean="0">
                <a:cs typeface="ＭＳ Ｐゴシック" charset="0"/>
              </a:rPr>
              <a:t>Directions:  Fill out the chart to compare the products and # of ATP produced.  Lactic Acid is done for you</a:t>
            </a:r>
            <a:endParaRPr lang="en-US" dirty="0" smtClean="0">
              <a:ea typeface="+mn-ea"/>
              <a:cs typeface="+mn-cs"/>
            </a:endParaRPr>
          </a:p>
        </p:txBody>
      </p:sp>
      <p:grpSp>
        <p:nvGrpSpPr>
          <p:cNvPr id="135170" name="Group 4"/>
          <p:cNvGrpSpPr>
            <a:grpSpLocks/>
          </p:cNvGrpSpPr>
          <p:nvPr/>
        </p:nvGrpSpPr>
        <p:grpSpPr bwMode="auto">
          <a:xfrm>
            <a:off x="381000" y="1295400"/>
            <a:ext cx="8229600" cy="5562600"/>
            <a:chOff x="261" y="3684"/>
            <a:chExt cx="9540" cy="4140"/>
          </a:xfrm>
        </p:grpSpPr>
        <p:sp>
          <p:nvSpPr>
            <p:cNvPr id="204805" name="Rectangle 5"/>
            <p:cNvSpPr>
              <a:spLocks noChangeArrowheads="1"/>
            </p:cNvSpPr>
            <p:nvPr/>
          </p:nvSpPr>
          <p:spPr bwMode="auto">
            <a:xfrm>
              <a:off x="261" y="3684"/>
              <a:ext cx="9540" cy="41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blurRad="63500" dist="107763" dir="13500000" algn="ctr" rotWithShape="0">
                <a:srgbClr val="000000">
                  <a:alpha val="74997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 sz="4000" baseline="-25000" dirty="0">
                <a:latin typeface="Arial" charset="0"/>
                <a:ea typeface="ＭＳ Ｐゴシック" charset="0"/>
                <a:cs typeface="+mn-cs"/>
              </a:endParaRPr>
            </a:p>
          </p:txBody>
        </p:sp>
        <p:sp>
          <p:nvSpPr>
            <p:cNvPr id="135184" name="WordArt 6"/>
            <p:cNvSpPr>
              <a:spLocks noChangeArrowheads="1" noChangeShapeType="1" noTextEdit="1"/>
            </p:cNvSpPr>
            <p:nvPr/>
          </p:nvSpPr>
          <p:spPr bwMode="auto">
            <a:xfrm>
              <a:off x="1161" y="3684"/>
              <a:ext cx="3561" cy="36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  <a:latin typeface="Arial Black"/>
                  <a:ea typeface="Arial Black"/>
                  <a:cs typeface="Arial Black"/>
                </a:rPr>
                <a:t>Fermentation:</a:t>
              </a:r>
            </a:p>
          </p:txBody>
        </p:sp>
        <p:sp>
          <p:nvSpPr>
            <p:cNvPr id="135185" name="Line 7"/>
            <p:cNvSpPr>
              <a:spLocks noChangeShapeType="1"/>
            </p:cNvSpPr>
            <p:nvPr/>
          </p:nvSpPr>
          <p:spPr bwMode="auto">
            <a:xfrm>
              <a:off x="261" y="4584"/>
              <a:ext cx="954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5186" name="WordArt 8"/>
            <p:cNvSpPr>
              <a:spLocks noChangeArrowheads="1" noChangeShapeType="1" noTextEdit="1"/>
            </p:cNvSpPr>
            <p:nvPr/>
          </p:nvSpPr>
          <p:spPr bwMode="auto">
            <a:xfrm>
              <a:off x="5700" y="3684"/>
              <a:ext cx="3561" cy="72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  <a:latin typeface="Arial Black"/>
                  <a:ea typeface="Arial Black"/>
                  <a:cs typeface="Arial Black"/>
                </a:rPr>
                <a:t>Aerobic</a:t>
              </a:r>
            </a:p>
            <a:p>
              <a:pPr algn="ctr"/>
              <a:r>
                <a:rPr lang="en-US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  <a:latin typeface="Arial Black"/>
                  <a:ea typeface="Arial Black"/>
                  <a:cs typeface="Arial Black"/>
                </a:rPr>
                <a:t>Cellular Respiration</a:t>
              </a:r>
            </a:p>
          </p:txBody>
        </p:sp>
        <p:sp>
          <p:nvSpPr>
            <p:cNvPr id="135187" name="WordArt 9"/>
            <p:cNvSpPr>
              <a:spLocks noChangeArrowheads="1" noChangeShapeType="1" noTextEdit="1"/>
            </p:cNvSpPr>
            <p:nvPr/>
          </p:nvSpPr>
          <p:spPr bwMode="auto">
            <a:xfrm>
              <a:off x="441" y="4224"/>
              <a:ext cx="1800" cy="36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  <a:latin typeface="Arial Black"/>
                  <a:ea typeface="Arial Black"/>
                  <a:cs typeface="Arial Black"/>
                </a:rPr>
                <a:t>Lactic Acid</a:t>
              </a:r>
            </a:p>
          </p:txBody>
        </p:sp>
        <p:sp>
          <p:nvSpPr>
            <p:cNvPr id="135188" name="WordArt 10"/>
            <p:cNvSpPr>
              <a:spLocks noChangeArrowheads="1" noChangeShapeType="1" noTextEdit="1"/>
            </p:cNvSpPr>
            <p:nvPr/>
          </p:nvSpPr>
          <p:spPr bwMode="auto">
            <a:xfrm>
              <a:off x="3141" y="4224"/>
              <a:ext cx="1800" cy="36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  <a:latin typeface="Arial Black"/>
                  <a:ea typeface="Arial Black"/>
                  <a:cs typeface="Arial Black"/>
                </a:rPr>
                <a:t>Alcoholic</a:t>
              </a:r>
            </a:p>
          </p:txBody>
        </p:sp>
        <p:sp>
          <p:nvSpPr>
            <p:cNvPr id="135189" name="Line 11"/>
            <p:cNvSpPr>
              <a:spLocks noChangeShapeType="1"/>
            </p:cNvSpPr>
            <p:nvPr/>
          </p:nvSpPr>
          <p:spPr bwMode="auto">
            <a:xfrm>
              <a:off x="2601" y="4044"/>
              <a:ext cx="0" cy="378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5190" name="AutoShape 12"/>
            <p:cNvSpPr>
              <a:spLocks noChangeArrowheads="1"/>
            </p:cNvSpPr>
            <p:nvPr/>
          </p:nvSpPr>
          <p:spPr bwMode="auto">
            <a:xfrm>
              <a:off x="1161" y="5124"/>
              <a:ext cx="180" cy="36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5191" name="AutoShape 13"/>
            <p:cNvSpPr>
              <a:spLocks noChangeArrowheads="1"/>
            </p:cNvSpPr>
            <p:nvPr/>
          </p:nvSpPr>
          <p:spPr bwMode="auto">
            <a:xfrm>
              <a:off x="1161" y="6204"/>
              <a:ext cx="180" cy="36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5192" name="AutoShape 14"/>
            <p:cNvSpPr>
              <a:spLocks noChangeArrowheads="1"/>
            </p:cNvSpPr>
            <p:nvPr/>
          </p:nvSpPr>
          <p:spPr bwMode="auto">
            <a:xfrm>
              <a:off x="3681" y="5124"/>
              <a:ext cx="180" cy="36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5193" name="AutoShape 15"/>
            <p:cNvSpPr>
              <a:spLocks noChangeArrowheads="1"/>
            </p:cNvSpPr>
            <p:nvPr/>
          </p:nvSpPr>
          <p:spPr bwMode="auto">
            <a:xfrm>
              <a:off x="7281" y="5124"/>
              <a:ext cx="180" cy="36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5194" name="AutoShape 16"/>
            <p:cNvSpPr>
              <a:spLocks noChangeArrowheads="1"/>
            </p:cNvSpPr>
            <p:nvPr/>
          </p:nvSpPr>
          <p:spPr bwMode="auto">
            <a:xfrm>
              <a:off x="3681" y="6204"/>
              <a:ext cx="180" cy="36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5195" name="AutoShape 17"/>
            <p:cNvSpPr>
              <a:spLocks noChangeArrowheads="1"/>
            </p:cNvSpPr>
            <p:nvPr/>
          </p:nvSpPr>
          <p:spPr bwMode="auto">
            <a:xfrm>
              <a:off x="7281" y="6204"/>
              <a:ext cx="180" cy="36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35171" name="Line 18"/>
          <p:cNvSpPr>
            <a:spLocks noChangeShapeType="1"/>
          </p:cNvSpPr>
          <p:nvPr/>
        </p:nvSpPr>
        <p:spPr bwMode="auto">
          <a:xfrm>
            <a:off x="4884738" y="1295400"/>
            <a:ext cx="0" cy="55626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5172" name="Text Box 19"/>
          <p:cNvSpPr txBox="1">
            <a:spLocks noChangeArrowheads="1"/>
          </p:cNvSpPr>
          <p:nvPr/>
        </p:nvSpPr>
        <p:spPr bwMode="auto">
          <a:xfrm>
            <a:off x="533400" y="2514600"/>
            <a:ext cx="1643063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9pPr>
          </a:lstStyle>
          <a:p>
            <a:r>
              <a:rPr lang="en-US" sz="4000" baseline="-25000">
                <a:solidFill>
                  <a:srgbClr val="CC3300"/>
                </a:solidFill>
                <a:latin typeface="Arial" charset="0"/>
              </a:rPr>
              <a:t>Glucose</a:t>
            </a:r>
          </a:p>
          <a:p>
            <a:endParaRPr lang="en-US" sz="4000" baseline="-25000">
              <a:latin typeface="Arial" charset="0"/>
            </a:endParaRPr>
          </a:p>
        </p:txBody>
      </p:sp>
      <p:sp>
        <p:nvSpPr>
          <p:cNvPr id="135173" name="Text Box 20"/>
          <p:cNvSpPr txBox="1">
            <a:spLocks noChangeArrowheads="1"/>
          </p:cNvSpPr>
          <p:nvPr/>
        </p:nvSpPr>
        <p:spPr bwMode="auto">
          <a:xfrm>
            <a:off x="381000" y="3348038"/>
            <a:ext cx="2209800" cy="152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9pPr>
          </a:lstStyle>
          <a:p>
            <a:r>
              <a:rPr lang="en-US" sz="4000" baseline="-25000">
                <a:solidFill>
                  <a:srgbClr val="CC3300"/>
                </a:solidFill>
                <a:latin typeface="Arial" charset="0"/>
              </a:rPr>
              <a:t>Glycolysis (pyruvic acid)</a:t>
            </a:r>
          </a:p>
          <a:p>
            <a:r>
              <a:rPr lang="en-US" sz="4000">
                <a:solidFill>
                  <a:srgbClr val="FF0000"/>
                </a:solidFill>
                <a:latin typeface="Arial" charset="0"/>
              </a:rPr>
              <a:t> 2 ATP</a:t>
            </a:r>
            <a:endParaRPr lang="en-US" sz="4000" baseline="-2500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35174" name="Text Box 21"/>
          <p:cNvSpPr txBox="1">
            <a:spLocks noChangeArrowheads="1"/>
          </p:cNvSpPr>
          <p:nvPr/>
        </p:nvSpPr>
        <p:spPr bwMode="auto">
          <a:xfrm>
            <a:off x="381000" y="5105400"/>
            <a:ext cx="24384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9pPr>
          </a:lstStyle>
          <a:p>
            <a:r>
              <a:rPr lang="en-US" sz="4000" baseline="-25000">
                <a:solidFill>
                  <a:srgbClr val="CC3300"/>
                </a:solidFill>
                <a:latin typeface="Arial" charset="0"/>
              </a:rPr>
              <a:t>Lactic acid</a:t>
            </a:r>
          </a:p>
          <a:p>
            <a:r>
              <a:rPr lang="en-US" sz="4000" baseline="-25000">
                <a:solidFill>
                  <a:srgbClr val="CC3300"/>
                </a:solidFill>
                <a:latin typeface="Arial" charset="0"/>
              </a:rPr>
              <a:t>+ 2 ATP</a:t>
            </a:r>
          </a:p>
          <a:p>
            <a:endParaRPr lang="en-US" sz="4000" baseline="-25000">
              <a:latin typeface="Arial" charset="0"/>
            </a:endParaRPr>
          </a:p>
        </p:txBody>
      </p:sp>
      <p:sp>
        <p:nvSpPr>
          <p:cNvPr id="135175" name="Text Box 22"/>
          <p:cNvSpPr txBox="1">
            <a:spLocks noChangeArrowheads="1"/>
          </p:cNvSpPr>
          <p:nvPr/>
        </p:nvSpPr>
        <p:spPr bwMode="auto">
          <a:xfrm>
            <a:off x="2667000" y="2438400"/>
            <a:ext cx="202882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9pPr>
          </a:lstStyle>
          <a:p>
            <a:r>
              <a:rPr lang="en-US" sz="4000" baseline="-25000">
                <a:solidFill>
                  <a:srgbClr val="CC3300"/>
                </a:solidFill>
                <a:latin typeface="Arial" charset="0"/>
              </a:rPr>
              <a:t>Glucose</a:t>
            </a:r>
          </a:p>
          <a:p>
            <a:endParaRPr lang="en-US" sz="4000" baseline="-25000">
              <a:latin typeface="Arial" charset="0"/>
            </a:endParaRPr>
          </a:p>
        </p:txBody>
      </p:sp>
      <p:sp>
        <p:nvSpPr>
          <p:cNvPr id="135176" name="Text Box 24"/>
          <p:cNvSpPr txBox="1">
            <a:spLocks noChangeArrowheads="1"/>
          </p:cNvSpPr>
          <p:nvPr/>
        </p:nvSpPr>
        <p:spPr bwMode="auto">
          <a:xfrm>
            <a:off x="2514600" y="4938713"/>
            <a:ext cx="2438400" cy="2147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9pPr>
          </a:lstStyle>
          <a:p>
            <a:r>
              <a:rPr lang="en-US" sz="4000" baseline="-25000">
                <a:solidFill>
                  <a:srgbClr val="CC3300"/>
                </a:solidFill>
                <a:latin typeface="Arial" charset="0"/>
              </a:rPr>
              <a:t>Carbon dioxide</a:t>
            </a:r>
          </a:p>
          <a:p>
            <a:r>
              <a:rPr lang="en-US" sz="4000" baseline="-25000">
                <a:solidFill>
                  <a:srgbClr val="CC3300"/>
                </a:solidFill>
                <a:latin typeface="Arial" charset="0"/>
              </a:rPr>
              <a:t>+ alcohol</a:t>
            </a:r>
          </a:p>
          <a:p>
            <a:r>
              <a:rPr lang="en-US" sz="4000" baseline="-25000">
                <a:solidFill>
                  <a:srgbClr val="CC3300"/>
                </a:solidFill>
                <a:latin typeface="Arial" charset="0"/>
              </a:rPr>
              <a:t>+ 2 ATP</a:t>
            </a:r>
          </a:p>
          <a:p>
            <a:endParaRPr lang="en-US" sz="4000" baseline="-25000">
              <a:latin typeface="Arial" charset="0"/>
            </a:endParaRPr>
          </a:p>
        </p:txBody>
      </p:sp>
      <p:sp>
        <p:nvSpPr>
          <p:cNvPr id="135177" name="Text Box 27"/>
          <p:cNvSpPr txBox="1">
            <a:spLocks noChangeArrowheads="1"/>
          </p:cNvSpPr>
          <p:nvPr/>
        </p:nvSpPr>
        <p:spPr bwMode="auto">
          <a:xfrm>
            <a:off x="5410200" y="2514600"/>
            <a:ext cx="202882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9pPr>
          </a:lstStyle>
          <a:p>
            <a:r>
              <a:rPr lang="en-US" sz="4000" baseline="-25000">
                <a:solidFill>
                  <a:srgbClr val="CC3300"/>
                </a:solidFill>
                <a:latin typeface="Arial" charset="0"/>
              </a:rPr>
              <a:t>Glucose</a:t>
            </a:r>
          </a:p>
          <a:p>
            <a:endParaRPr lang="en-US" sz="4000" baseline="-25000">
              <a:latin typeface="Arial" charset="0"/>
            </a:endParaRPr>
          </a:p>
        </p:txBody>
      </p:sp>
      <p:sp>
        <p:nvSpPr>
          <p:cNvPr id="135178" name="Text Box 20"/>
          <p:cNvSpPr txBox="1">
            <a:spLocks noChangeArrowheads="1"/>
          </p:cNvSpPr>
          <p:nvPr/>
        </p:nvSpPr>
        <p:spPr bwMode="auto">
          <a:xfrm>
            <a:off x="2362200" y="3429000"/>
            <a:ext cx="2209800" cy="152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9pPr>
          </a:lstStyle>
          <a:p>
            <a:r>
              <a:rPr lang="en-US" sz="4000" baseline="-25000">
                <a:solidFill>
                  <a:srgbClr val="CC3300"/>
                </a:solidFill>
                <a:latin typeface="Arial" charset="0"/>
              </a:rPr>
              <a:t>Glycolysis (pyruvic acid)</a:t>
            </a:r>
          </a:p>
          <a:p>
            <a:r>
              <a:rPr lang="en-US" sz="4000">
                <a:solidFill>
                  <a:srgbClr val="FF0000"/>
                </a:solidFill>
                <a:latin typeface="Arial" charset="0"/>
              </a:rPr>
              <a:t> 2 ATP</a:t>
            </a:r>
            <a:endParaRPr lang="en-US" sz="4000" baseline="-2500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35179" name="Text Box 20"/>
          <p:cNvSpPr txBox="1">
            <a:spLocks noChangeArrowheads="1"/>
          </p:cNvSpPr>
          <p:nvPr/>
        </p:nvSpPr>
        <p:spPr bwMode="auto">
          <a:xfrm>
            <a:off x="5486400" y="3424238"/>
            <a:ext cx="2209800" cy="152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9pPr>
          </a:lstStyle>
          <a:p>
            <a:r>
              <a:rPr lang="en-US" sz="4000" baseline="-25000">
                <a:solidFill>
                  <a:srgbClr val="CC3300"/>
                </a:solidFill>
                <a:latin typeface="Arial" charset="0"/>
              </a:rPr>
              <a:t>Glycolysis (pyruvic acid)</a:t>
            </a:r>
          </a:p>
          <a:p>
            <a:r>
              <a:rPr lang="en-US" sz="4000">
                <a:solidFill>
                  <a:srgbClr val="FF0000"/>
                </a:solidFill>
                <a:latin typeface="Arial" charset="0"/>
              </a:rPr>
              <a:t> 2 ATP</a:t>
            </a:r>
            <a:endParaRPr lang="en-US" sz="4000" baseline="-2500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5" name="Bent-Up Arrow 4"/>
          <p:cNvSpPr/>
          <p:nvPr/>
        </p:nvSpPr>
        <p:spPr bwMode="auto">
          <a:xfrm rot="5400000">
            <a:off x="5943600" y="6019800"/>
            <a:ext cx="685800" cy="381000"/>
          </a:xfrm>
          <a:prstGeom prst="bentUpArrow">
            <a:avLst/>
          </a:prstGeom>
          <a:solidFill>
            <a:schemeClr val="tx1"/>
          </a:solidFill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US">
              <a:ea typeface="ＭＳ Ｐゴシック" charset="0"/>
            </a:endParaRPr>
          </a:p>
        </p:txBody>
      </p:sp>
      <p:sp>
        <p:nvSpPr>
          <p:cNvPr id="135181" name="TextBox 5"/>
          <p:cNvSpPr txBox="1">
            <a:spLocks noChangeArrowheads="1"/>
          </p:cNvSpPr>
          <p:nvPr/>
        </p:nvSpPr>
        <p:spPr bwMode="auto">
          <a:xfrm>
            <a:off x="6705600" y="6096000"/>
            <a:ext cx="10334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9pPr>
          </a:lstStyle>
          <a:p>
            <a:r>
              <a:rPr lang="en-US" sz="1800">
                <a:solidFill>
                  <a:srgbClr val="FF0000"/>
                </a:solidFill>
              </a:rPr>
              <a:t>ETC</a:t>
            </a:r>
            <a:br>
              <a:rPr lang="en-US" sz="1800">
                <a:solidFill>
                  <a:srgbClr val="FF0000"/>
                </a:solidFill>
              </a:rPr>
            </a:br>
            <a:r>
              <a:rPr lang="en-US" sz="1800">
                <a:solidFill>
                  <a:srgbClr val="FF0000"/>
                </a:solidFill>
              </a:rPr>
              <a:t>+32 ATP</a:t>
            </a:r>
          </a:p>
        </p:txBody>
      </p:sp>
      <p:sp>
        <p:nvSpPr>
          <p:cNvPr id="135182" name="TextBox 34"/>
          <p:cNvSpPr txBox="1">
            <a:spLocks noChangeArrowheads="1"/>
          </p:cNvSpPr>
          <p:nvPr/>
        </p:nvSpPr>
        <p:spPr bwMode="auto">
          <a:xfrm>
            <a:off x="5181600" y="5105400"/>
            <a:ext cx="15144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9pPr>
          </a:lstStyle>
          <a:p>
            <a:r>
              <a:rPr lang="en-US" sz="1800">
                <a:solidFill>
                  <a:srgbClr val="FF0000"/>
                </a:solidFill>
              </a:rPr>
              <a:t>Krebs Cycle</a:t>
            </a:r>
            <a:br>
              <a:rPr lang="en-US" sz="1800">
                <a:solidFill>
                  <a:srgbClr val="FF0000"/>
                </a:solidFill>
              </a:rPr>
            </a:br>
            <a:r>
              <a:rPr lang="en-US" sz="1800">
                <a:solidFill>
                  <a:srgbClr val="FF0000"/>
                </a:solidFill>
              </a:rPr>
              <a:t>+2ATP +CO2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0"/>
            <a:ext cx="8229600" cy="1066800"/>
          </a:xfrm>
        </p:spPr>
        <p:txBody>
          <a:bodyPr/>
          <a:lstStyle/>
          <a:p>
            <a:pPr eaLnBrk="1" hangingPunct="1">
              <a:defRPr/>
            </a:pPr>
            <a:r>
              <a:rPr lang="en-US" sz="3000" smtClean="0">
                <a:solidFill>
                  <a:schemeClr val="tx1"/>
                </a:solidFill>
                <a:ea typeface="+mj-ea"/>
                <a:cs typeface="+mj-cs"/>
              </a:rPr>
              <a:t>Cellular Respiration Versus Fermentation</a:t>
            </a:r>
            <a:endParaRPr lang="en-US" sz="3000" smtClean="0">
              <a:ea typeface="+mj-ea"/>
              <a:cs typeface="+mj-cs"/>
            </a:endParaRPr>
          </a:p>
        </p:txBody>
      </p:sp>
      <p:sp>
        <p:nvSpPr>
          <p:cNvPr id="218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ea typeface="+mn-ea"/>
              <a:cs typeface="+mn-cs"/>
            </a:endParaRPr>
          </a:p>
        </p:txBody>
      </p:sp>
      <p:pic>
        <p:nvPicPr>
          <p:cNvPr id="137219" name="Picture 4" descr="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165225"/>
            <a:ext cx="8001000" cy="554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3/21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534400" cy="55626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In which stage of cell respiration is the most ATP made?</a:t>
            </a:r>
          </a:p>
          <a:p>
            <a:pPr>
              <a:defRPr/>
            </a:pPr>
            <a:r>
              <a:rPr lang="en-US" u="sng" dirty="0" smtClean="0"/>
              <a:t>Today</a:t>
            </a:r>
            <a:r>
              <a:rPr lang="en-US" dirty="0" smtClean="0"/>
              <a:t>:</a:t>
            </a:r>
          </a:p>
          <a:p>
            <a:pPr lvl="1">
              <a:defRPr/>
            </a:pPr>
            <a:r>
              <a:rPr lang="en-US" dirty="0" smtClean="0"/>
              <a:t>Period 6 – turn in your take home quiz as soon as you get here</a:t>
            </a:r>
            <a:endParaRPr lang="en-US" dirty="0"/>
          </a:p>
          <a:p>
            <a:pPr lvl="1">
              <a:defRPr/>
            </a:pPr>
            <a:r>
              <a:rPr lang="en-US" dirty="0" smtClean="0"/>
              <a:t>Packet page 19 (you have 8 minutes)</a:t>
            </a:r>
          </a:p>
          <a:p>
            <a:pPr lvl="1">
              <a:defRPr/>
            </a:pPr>
            <a:r>
              <a:rPr lang="en-US" dirty="0" smtClean="0"/>
              <a:t>Packet page 20 (you have 10 minutes)</a:t>
            </a:r>
          </a:p>
          <a:p>
            <a:pPr lvl="1">
              <a:defRPr/>
            </a:pPr>
            <a:r>
              <a:rPr lang="en-US" dirty="0" smtClean="0"/>
              <a:t>Then – questions about the study guide?</a:t>
            </a:r>
          </a:p>
          <a:p>
            <a:pPr lvl="1">
              <a:defRPr/>
            </a:pPr>
            <a:endParaRPr lang="en-US" dirty="0" smtClean="0"/>
          </a:p>
          <a:p>
            <a:pPr lvl="1">
              <a:defRPr/>
            </a:pPr>
            <a:r>
              <a:rPr lang="en-US" dirty="0" smtClean="0"/>
              <a:t>Test FRIDAY / Study Guide Friday</a:t>
            </a:r>
            <a:endParaRPr lang="en-US" dirty="0"/>
          </a:p>
          <a:p>
            <a:pPr lvl="1">
              <a:defRPr/>
            </a:pPr>
            <a:endParaRPr lang="en-US" dirty="0" smtClean="0"/>
          </a:p>
          <a:p>
            <a:pPr lvl="1"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7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153400" cy="1219200"/>
          </a:xfrm>
        </p:spPr>
        <p:txBody>
          <a:bodyPr/>
          <a:lstStyle/>
          <a:p>
            <a:pPr eaLnBrk="1" hangingPunct="1">
              <a:defRPr/>
            </a:pPr>
            <a:r>
              <a:rPr lang="en-US">
                <a:solidFill>
                  <a:schemeClr val="tx1"/>
                </a:solidFill>
                <a:latin typeface="Garamond" charset="0"/>
                <a:ea typeface="MS PGothic" charset="0"/>
              </a:rPr>
              <a:t>Electron Transport Chain</a:t>
            </a:r>
          </a:p>
        </p:txBody>
      </p:sp>
      <p:pic>
        <p:nvPicPr>
          <p:cNvPr id="139266" name="Picture 3" descr="2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89050"/>
            <a:ext cx="9144000" cy="556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14300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Page 19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" y="1143000"/>
            <a:ext cx="2882900" cy="4525963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One error:</a:t>
            </a:r>
          </a:p>
          <a:p>
            <a:pPr lvl="1">
              <a:defRPr/>
            </a:pPr>
            <a:r>
              <a:rPr lang="en-US" dirty="0" smtClean="0"/>
              <a:t>7 Across = </a:t>
            </a:r>
            <a:br>
              <a:rPr lang="en-US" dirty="0" smtClean="0"/>
            </a:br>
            <a:r>
              <a:rPr lang="en-US" dirty="0" smtClean="0"/>
              <a:t>NADPH (should have been NADH)</a:t>
            </a:r>
            <a:endParaRPr lang="en-US" dirty="0"/>
          </a:p>
        </p:txBody>
      </p:sp>
      <p:pic>
        <p:nvPicPr>
          <p:cNvPr id="141315" name="Picture 3" descr="Macintosh HD:Users:dhakim:Desktop:Screen Shot 2013-02-28 at 2.36.13 P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2900" y="530225"/>
            <a:ext cx="6248400" cy="630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ea typeface="+mj-ea"/>
              <a:cs typeface="+mj-cs"/>
            </a:endParaRPr>
          </a:p>
        </p:txBody>
      </p:sp>
      <p:sp>
        <p:nvSpPr>
          <p:cNvPr id="131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12000" dirty="0">
                <a:latin typeface="Garamond" charset="0"/>
                <a:ea typeface="MS PGothic" charset="0"/>
              </a:rPr>
              <a:t>THE END!!!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Wingdings" charset="0"/>
              <a:buNone/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858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3/22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609600"/>
            <a:ext cx="8229600" cy="54864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Test!</a:t>
            </a:r>
          </a:p>
          <a:p>
            <a:pPr>
              <a:defRPr/>
            </a:pPr>
            <a:endParaRPr lang="en-US" dirty="0"/>
          </a:p>
          <a:p>
            <a:pPr>
              <a:defRPr/>
            </a:pPr>
            <a:r>
              <a:rPr lang="en-US" dirty="0" smtClean="0"/>
              <a:t>Turn in your ATB’s (about 24)</a:t>
            </a:r>
          </a:p>
          <a:p>
            <a:pPr>
              <a:defRPr/>
            </a:pPr>
            <a:endParaRPr lang="en-US" dirty="0"/>
          </a:p>
          <a:p>
            <a:pPr>
              <a:defRPr/>
            </a:pPr>
            <a:r>
              <a:rPr lang="en-US" dirty="0" smtClean="0"/>
              <a:t>Turn in you Study  Guide</a:t>
            </a:r>
          </a:p>
          <a:p>
            <a:pPr>
              <a:defRPr/>
            </a:pPr>
            <a:endParaRPr lang="en-US" dirty="0"/>
          </a:p>
          <a:p>
            <a:pPr>
              <a:defRPr/>
            </a:pPr>
            <a:r>
              <a:rPr lang="en-US" dirty="0" smtClean="0"/>
              <a:t>Any questions?</a:t>
            </a:r>
          </a:p>
          <a:p>
            <a:pPr>
              <a:defRPr/>
            </a:pPr>
            <a:endParaRPr lang="en-US" dirty="0"/>
          </a:p>
          <a:p>
            <a:pPr>
              <a:defRPr/>
            </a:pPr>
            <a:r>
              <a:rPr lang="en-US" dirty="0" smtClean="0"/>
              <a:t>START ON #51 ON THE SCANTRON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3/25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No ATB – Test Corrections</a:t>
            </a:r>
            <a:endParaRPr lang="en-US" dirty="0"/>
          </a:p>
          <a:p>
            <a:pPr>
              <a:defRPr/>
            </a:pPr>
            <a:r>
              <a:rPr lang="en-US" dirty="0" smtClean="0"/>
              <a:t>You may use your notes to make corrections on your test</a:t>
            </a:r>
          </a:p>
          <a:p>
            <a:pPr>
              <a:defRPr/>
            </a:pPr>
            <a:endParaRPr lang="en-US" dirty="0"/>
          </a:p>
          <a:p>
            <a:pPr>
              <a:defRPr/>
            </a:pPr>
            <a:r>
              <a:rPr lang="en-US" dirty="0" smtClean="0"/>
              <a:t>When there is 10 minutes left in class we will go over the test 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700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Cell Respiration Quiz Review</a:t>
            </a:r>
            <a:br>
              <a:rPr lang="en-US" dirty="0" smtClean="0"/>
            </a:b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43000"/>
            <a:ext cx="9144000" cy="5638800"/>
          </a:xfrm>
        </p:spPr>
        <p:txBody>
          <a:bodyPr numCol="2"/>
          <a:lstStyle/>
          <a:p>
            <a:pPr marL="514350" indent="-514350">
              <a:buFont typeface="+mj-lt"/>
              <a:buAutoNum type="arabicPeriod"/>
              <a:defRPr/>
            </a:pPr>
            <a:r>
              <a:rPr lang="en-US" sz="2400" dirty="0" smtClean="0"/>
              <a:t>Where does cell respiration take place?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sz="2400" dirty="0" smtClean="0"/>
              <a:t>What occurs in glycolysis? Where does it happen?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sz="2400" dirty="0" smtClean="0"/>
              <a:t>Where is the energy stored in ATP?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sz="2400" dirty="0" smtClean="0"/>
              <a:t>T / F – Glycolysis needs oxygen to occur.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sz="2400" dirty="0" smtClean="0"/>
              <a:t>What is the purpose of the Krebs cycle?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sz="2400" dirty="0" smtClean="0"/>
              <a:t>How many ATP are gained in glycolysis?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sz="2400" dirty="0" smtClean="0"/>
              <a:t>What is the job of NADH and FADH2?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sz="2400" dirty="0" smtClean="0"/>
              <a:t>What are the reactants and products for photosynthesis?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sz="2400" dirty="0" smtClean="0"/>
              <a:t>What are the reactants and products for cell respiration?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sz="2400" dirty="0" smtClean="0"/>
              <a:t>What is the main function of cell respiration?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sz="2400" dirty="0" smtClean="0"/>
              <a:t>What stage of cell respiration is most of the ATP created?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sz="2400" dirty="0" smtClean="0"/>
              <a:t>Which type of macromolecule has the most energy associated with it’s bonds?</a:t>
            </a:r>
          </a:p>
          <a:p>
            <a:pPr marL="514350" indent="-514350">
              <a:buFont typeface="+mj-lt"/>
              <a:buAutoNum type="arabicPeriod"/>
              <a:defRPr/>
            </a:pPr>
            <a:endParaRPr lang="en-US" dirty="0" smtClean="0"/>
          </a:p>
          <a:p>
            <a:pPr marL="514350" indent="-514350">
              <a:buFont typeface="+mj-lt"/>
              <a:buAutoNum type="arabicPeriod"/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52400" y="152400"/>
            <a:ext cx="4419600" cy="32766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4572000" y="152400"/>
            <a:ext cx="4419600" cy="32766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52400" y="3429000"/>
            <a:ext cx="4419600" cy="32766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572000" y="3429000"/>
            <a:ext cx="4419600" cy="32766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2590800" y="2667000"/>
            <a:ext cx="3886200" cy="13716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8486" name="TextBox 8"/>
          <p:cNvSpPr txBox="1">
            <a:spLocks noChangeArrowheads="1"/>
          </p:cNvSpPr>
          <p:nvPr/>
        </p:nvSpPr>
        <p:spPr bwMode="auto">
          <a:xfrm>
            <a:off x="2819400" y="2847975"/>
            <a:ext cx="35052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9pPr>
          </a:lstStyle>
          <a:p>
            <a:pPr algn="ctr" eaLnBrk="1" hangingPunct="1"/>
            <a:r>
              <a:rPr lang="en-US" sz="3600" b="1">
                <a:latin typeface="Calibri" charset="0"/>
              </a:rPr>
              <a:t>Glycolysis</a:t>
            </a:r>
          </a:p>
        </p:txBody>
      </p:sp>
      <p:sp>
        <p:nvSpPr>
          <p:cNvPr id="148487" name="TextBox 9"/>
          <p:cNvSpPr txBox="1">
            <a:spLocks noChangeArrowheads="1"/>
          </p:cNvSpPr>
          <p:nvPr/>
        </p:nvSpPr>
        <p:spPr bwMode="auto">
          <a:xfrm>
            <a:off x="152400" y="152400"/>
            <a:ext cx="4419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9pPr>
          </a:lstStyle>
          <a:p>
            <a:pPr eaLnBrk="1" hangingPunct="1"/>
            <a:r>
              <a:rPr lang="en-US" sz="3200">
                <a:latin typeface="Calibri" charset="0"/>
              </a:rPr>
              <a:t>Definition </a:t>
            </a:r>
            <a:r>
              <a:rPr lang="en-US">
                <a:latin typeface="Calibri" charset="0"/>
              </a:rPr>
              <a:t>(not the equation)</a:t>
            </a:r>
            <a:r>
              <a:rPr lang="en-US" sz="3200">
                <a:latin typeface="Calibri" charset="0"/>
              </a:rPr>
              <a:t>:</a:t>
            </a:r>
          </a:p>
        </p:txBody>
      </p:sp>
      <p:sp>
        <p:nvSpPr>
          <p:cNvPr id="148488" name="TextBox 10"/>
          <p:cNvSpPr txBox="1">
            <a:spLocks noChangeArrowheads="1"/>
          </p:cNvSpPr>
          <p:nvPr/>
        </p:nvSpPr>
        <p:spPr bwMode="auto">
          <a:xfrm>
            <a:off x="4572000" y="152400"/>
            <a:ext cx="4419600" cy="155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9pPr>
          </a:lstStyle>
          <a:p>
            <a:pPr eaLnBrk="1" hangingPunct="1"/>
            <a:r>
              <a:rPr lang="en-US" sz="3200">
                <a:latin typeface="Calibri" charset="0"/>
              </a:rPr>
              <a:t>Reactants =</a:t>
            </a:r>
          </a:p>
          <a:p>
            <a:pPr eaLnBrk="1" hangingPunct="1"/>
            <a:endParaRPr lang="en-US" sz="3200">
              <a:latin typeface="Calibri" charset="0"/>
            </a:endParaRPr>
          </a:p>
          <a:p>
            <a:pPr eaLnBrk="1" hangingPunct="1"/>
            <a:r>
              <a:rPr lang="en-US" sz="3200">
                <a:latin typeface="Calibri" charset="0"/>
              </a:rPr>
              <a:t>Products = </a:t>
            </a:r>
          </a:p>
        </p:txBody>
      </p:sp>
      <p:sp>
        <p:nvSpPr>
          <p:cNvPr id="148489" name="TextBox 11"/>
          <p:cNvSpPr txBox="1">
            <a:spLocks noChangeArrowheads="1"/>
          </p:cNvSpPr>
          <p:nvPr/>
        </p:nvSpPr>
        <p:spPr bwMode="auto">
          <a:xfrm>
            <a:off x="152400" y="3429000"/>
            <a:ext cx="44196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9pPr>
          </a:lstStyle>
          <a:p>
            <a:pPr eaLnBrk="1" hangingPunct="1"/>
            <a:r>
              <a:rPr lang="en-US" sz="3200">
                <a:latin typeface="Calibri" charset="0"/>
              </a:rPr>
              <a:t>Where?</a:t>
            </a:r>
          </a:p>
        </p:txBody>
      </p:sp>
      <p:sp>
        <p:nvSpPr>
          <p:cNvPr id="148490" name="TextBox 12"/>
          <p:cNvSpPr txBox="1">
            <a:spLocks noChangeArrowheads="1"/>
          </p:cNvSpPr>
          <p:nvPr/>
        </p:nvSpPr>
        <p:spPr bwMode="auto">
          <a:xfrm>
            <a:off x="4572000" y="3465513"/>
            <a:ext cx="4419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9pPr>
          </a:lstStyle>
          <a:p>
            <a:pPr eaLnBrk="1" hangingPunct="1"/>
            <a:r>
              <a:rPr lang="en-US" sz="3200">
                <a:latin typeface="Calibri" charset="0"/>
              </a:rPr>
              <a:t>	          purpose of each reactant = …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52400" y="152400"/>
            <a:ext cx="4419600" cy="32766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4572000" y="152400"/>
            <a:ext cx="4419600" cy="32766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52400" y="3429000"/>
            <a:ext cx="4419600" cy="32766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572000" y="3429000"/>
            <a:ext cx="4419600" cy="32766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2590800" y="2667000"/>
            <a:ext cx="3886200" cy="13716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0534" name="TextBox 8"/>
          <p:cNvSpPr txBox="1">
            <a:spLocks noChangeArrowheads="1"/>
          </p:cNvSpPr>
          <p:nvPr/>
        </p:nvSpPr>
        <p:spPr bwMode="auto">
          <a:xfrm>
            <a:off x="2819400" y="2847975"/>
            <a:ext cx="35052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9pPr>
          </a:lstStyle>
          <a:p>
            <a:pPr algn="ctr" eaLnBrk="1" hangingPunct="1"/>
            <a:r>
              <a:rPr lang="en-US" sz="3600" b="1">
                <a:latin typeface="Calibri" charset="0"/>
              </a:rPr>
              <a:t>Krebs Cycle</a:t>
            </a:r>
          </a:p>
        </p:txBody>
      </p:sp>
      <p:sp>
        <p:nvSpPr>
          <p:cNvPr id="150535" name="TextBox 9"/>
          <p:cNvSpPr txBox="1">
            <a:spLocks noChangeArrowheads="1"/>
          </p:cNvSpPr>
          <p:nvPr/>
        </p:nvSpPr>
        <p:spPr bwMode="auto">
          <a:xfrm>
            <a:off x="152400" y="152400"/>
            <a:ext cx="4419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9pPr>
          </a:lstStyle>
          <a:p>
            <a:pPr eaLnBrk="1" hangingPunct="1"/>
            <a:r>
              <a:rPr lang="en-US" sz="3200">
                <a:latin typeface="Calibri" charset="0"/>
              </a:rPr>
              <a:t>Definition </a:t>
            </a:r>
            <a:r>
              <a:rPr lang="en-US">
                <a:latin typeface="Calibri" charset="0"/>
              </a:rPr>
              <a:t>(not the equation)</a:t>
            </a:r>
            <a:r>
              <a:rPr lang="en-US" sz="3200">
                <a:latin typeface="Calibri" charset="0"/>
              </a:rPr>
              <a:t>:</a:t>
            </a:r>
          </a:p>
        </p:txBody>
      </p:sp>
      <p:sp>
        <p:nvSpPr>
          <p:cNvPr id="150536" name="TextBox 10"/>
          <p:cNvSpPr txBox="1">
            <a:spLocks noChangeArrowheads="1"/>
          </p:cNvSpPr>
          <p:nvPr/>
        </p:nvSpPr>
        <p:spPr bwMode="auto">
          <a:xfrm>
            <a:off x="4572000" y="152400"/>
            <a:ext cx="4419600" cy="155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9pPr>
          </a:lstStyle>
          <a:p>
            <a:pPr eaLnBrk="1" hangingPunct="1"/>
            <a:r>
              <a:rPr lang="en-US" sz="3200">
                <a:latin typeface="Calibri" charset="0"/>
              </a:rPr>
              <a:t>Reactants =</a:t>
            </a:r>
          </a:p>
          <a:p>
            <a:pPr eaLnBrk="1" hangingPunct="1"/>
            <a:endParaRPr lang="en-US" sz="3200">
              <a:latin typeface="Calibri" charset="0"/>
            </a:endParaRPr>
          </a:p>
          <a:p>
            <a:pPr eaLnBrk="1" hangingPunct="1"/>
            <a:r>
              <a:rPr lang="en-US" sz="3200">
                <a:latin typeface="Calibri" charset="0"/>
              </a:rPr>
              <a:t>Products = </a:t>
            </a:r>
          </a:p>
        </p:txBody>
      </p:sp>
      <p:sp>
        <p:nvSpPr>
          <p:cNvPr id="150537" name="TextBox 11"/>
          <p:cNvSpPr txBox="1">
            <a:spLocks noChangeArrowheads="1"/>
          </p:cNvSpPr>
          <p:nvPr/>
        </p:nvSpPr>
        <p:spPr bwMode="auto">
          <a:xfrm>
            <a:off x="152400" y="3429000"/>
            <a:ext cx="44196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9pPr>
          </a:lstStyle>
          <a:p>
            <a:pPr eaLnBrk="1" hangingPunct="1"/>
            <a:r>
              <a:rPr lang="en-US" sz="3200">
                <a:latin typeface="Calibri" charset="0"/>
              </a:rPr>
              <a:t>Where?</a:t>
            </a:r>
          </a:p>
        </p:txBody>
      </p:sp>
      <p:sp>
        <p:nvSpPr>
          <p:cNvPr id="150538" name="TextBox 12"/>
          <p:cNvSpPr txBox="1">
            <a:spLocks noChangeArrowheads="1"/>
          </p:cNvSpPr>
          <p:nvPr/>
        </p:nvSpPr>
        <p:spPr bwMode="auto">
          <a:xfrm>
            <a:off x="4572000" y="3465513"/>
            <a:ext cx="4419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9pPr>
          </a:lstStyle>
          <a:p>
            <a:pPr eaLnBrk="1" hangingPunct="1"/>
            <a:r>
              <a:rPr lang="en-US" sz="3200">
                <a:latin typeface="Calibri" charset="0"/>
              </a:rPr>
              <a:t>	          purpose of each reactant = …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52400" y="152400"/>
            <a:ext cx="4419600" cy="32766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4572000" y="152400"/>
            <a:ext cx="4419600" cy="32766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52400" y="3429000"/>
            <a:ext cx="4419600" cy="32766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572000" y="3429000"/>
            <a:ext cx="4419600" cy="32766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2590800" y="2667000"/>
            <a:ext cx="3886200" cy="13716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1558" name="TextBox 8"/>
          <p:cNvSpPr txBox="1">
            <a:spLocks noChangeArrowheads="1"/>
          </p:cNvSpPr>
          <p:nvPr/>
        </p:nvSpPr>
        <p:spPr bwMode="auto">
          <a:xfrm>
            <a:off x="2819400" y="2619375"/>
            <a:ext cx="350520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9pPr>
          </a:lstStyle>
          <a:p>
            <a:pPr algn="ctr" eaLnBrk="1" hangingPunct="1"/>
            <a:r>
              <a:rPr lang="en-US" sz="3600" b="1">
                <a:latin typeface="Calibri" charset="0"/>
              </a:rPr>
              <a:t>Electron transport chain</a:t>
            </a:r>
          </a:p>
        </p:txBody>
      </p:sp>
      <p:sp>
        <p:nvSpPr>
          <p:cNvPr id="151559" name="TextBox 9"/>
          <p:cNvSpPr txBox="1">
            <a:spLocks noChangeArrowheads="1"/>
          </p:cNvSpPr>
          <p:nvPr/>
        </p:nvSpPr>
        <p:spPr bwMode="auto">
          <a:xfrm>
            <a:off x="152400" y="152400"/>
            <a:ext cx="4419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9pPr>
          </a:lstStyle>
          <a:p>
            <a:pPr eaLnBrk="1" hangingPunct="1"/>
            <a:r>
              <a:rPr lang="en-US" sz="3200">
                <a:latin typeface="Calibri" charset="0"/>
              </a:rPr>
              <a:t>Definition </a:t>
            </a:r>
            <a:r>
              <a:rPr lang="en-US">
                <a:latin typeface="Calibri" charset="0"/>
              </a:rPr>
              <a:t>(not the equation)</a:t>
            </a:r>
            <a:r>
              <a:rPr lang="en-US" sz="3200">
                <a:latin typeface="Calibri" charset="0"/>
              </a:rPr>
              <a:t>:</a:t>
            </a:r>
          </a:p>
        </p:txBody>
      </p:sp>
      <p:sp>
        <p:nvSpPr>
          <p:cNvPr id="151560" name="TextBox 10"/>
          <p:cNvSpPr txBox="1">
            <a:spLocks noChangeArrowheads="1"/>
          </p:cNvSpPr>
          <p:nvPr/>
        </p:nvSpPr>
        <p:spPr bwMode="auto">
          <a:xfrm>
            <a:off x="4572000" y="152400"/>
            <a:ext cx="4419600" cy="155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9pPr>
          </a:lstStyle>
          <a:p>
            <a:pPr eaLnBrk="1" hangingPunct="1"/>
            <a:r>
              <a:rPr lang="en-US" sz="3200">
                <a:latin typeface="Calibri" charset="0"/>
              </a:rPr>
              <a:t>Reactants =</a:t>
            </a:r>
          </a:p>
          <a:p>
            <a:pPr eaLnBrk="1" hangingPunct="1"/>
            <a:endParaRPr lang="en-US" sz="3200">
              <a:latin typeface="Calibri" charset="0"/>
            </a:endParaRPr>
          </a:p>
          <a:p>
            <a:pPr eaLnBrk="1" hangingPunct="1"/>
            <a:r>
              <a:rPr lang="en-US" sz="3200">
                <a:latin typeface="Calibri" charset="0"/>
              </a:rPr>
              <a:t>Products = </a:t>
            </a:r>
          </a:p>
        </p:txBody>
      </p:sp>
      <p:sp>
        <p:nvSpPr>
          <p:cNvPr id="151561" name="TextBox 11"/>
          <p:cNvSpPr txBox="1">
            <a:spLocks noChangeArrowheads="1"/>
          </p:cNvSpPr>
          <p:nvPr/>
        </p:nvSpPr>
        <p:spPr bwMode="auto">
          <a:xfrm>
            <a:off x="152400" y="3429000"/>
            <a:ext cx="44196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9pPr>
          </a:lstStyle>
          <a:p>
            <a:pPr eaLnBrk="1" hangingPunct="1"/>
            <a:r>
              <a:rPr lang="en-US" sz="3200">
                <a:latin typeface="Calibri" charset="0"/>
              </a:rPr>
              <a:t>Where?</a:t>
            </a:r>
          </a:p>
        </p:txBody>
      </p:sp>
      <p:sp>
        <p:nvSpPr>
          <p:cNvPr id="151562" name="TextBox 12"/>
          <p:cNvSpPr txBox="1">
            <a:spLocks noChangeArrowheads="1"/>
          </p:cNvSpPr>
          <p:nvPr/>
        </p:nvSpPr>
        <p:spPr bwMode="auto">
          <a:xfrm>
            <a:off x="4572000" y="3465513"/>
            <a:ext cx="4419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9pPr>
          </a:lstStyle>
          <a:p>
            <a:pPr eaLnBrk="1" hangingPunct="1"/>
            <a:r>
              <a:rPr lang="en-US" sz="3200">
                <a:latin typeface="Calibri" charset="0"/>
              </a:rPr>
              <a:t>	          purpose of each reactant = …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>
                <a:ea typeface="+mj-ea"/>
                <a:cs typeface="+mj-cs"/>
              </a:rPr>
              <a:t>3/1</a:t>
            </a:r>
            <a:endParaRPr lang="en-US" dirty="0" smtClean="0">
              <a:ea typeface="+mj-ea"/>
              <a:cs typeface="+mj-cs"/>
            </a:endParaRPr>
          </a:p>
        </p:txBody>
      </p:sp>
      <p:sp>
        <p:nvSpPr>
          <p:cNvPr id="132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ea typeface="+mn-ea"/>
                <a:cs typeface="+mn-cs"/>
              </a:rPr>
              <a:t>TEST</a:t>
            </a:r>
          </a:p>
          <a:p>
            <a:pPr eaLnBrk="1" hangingPunct="1">
              <a:defRPr/>
            </a:pPr>
            <a:r>
              <a:rPr lang="en-US" dirty="0" smtClean="0">
                <a:ea typeface="+mn-ea"/>
                <a:cs typeface="+mn-cs"/>
              </a:rPr>
              <a:t>Turn in </a:t>
            </a:r>
            <a:r>
              <a:rPr lang="en-US" smtClean="0">
                <a:ea typeface="+mn-ea"/>
                <a:cs typeface="+mn-cs"/>
              </a:rPr>
              <a:t>review sheet</a:t>
            </a:r>
            <a:endParaRPr lang="en-US" dirty="0" smtClean="0"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5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ea typeface="+mj-ea"/>
              <a:cs typeface="+mj-cs"/>
            </a:endParaRPr>
          </a:p>
        </p:txBody>
      </p:sp>
      <p:sp>
        <p:nvSpPr>
          <p:cNvPr id="224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>
                <a:ea typeface="+mj-ea"/>
                <a:cs typeface="+mj-cs"/>
              </a:rPr>
              <a:t>Oxygen Present?</a:t>
            </a:r>
            <a:endParaRPr lang="en-US" b="0" smtClean="0">
              <a:ea typeface="+mj-ea"/>
              <a:cs typeface="+mj-cs"/>
            </a:endParaRPr>
          </a:p>
        </p:txBody>
      </p:sp>
      <p:sp>
        <p:nvSpPr>
          <p:cNvPr id="216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>
                <a:latin typeface="Garamond" charset="0"/>
                <a:ea typeface="MS PGothic" charset="0"/>
              </a:rPr>
              <a:t>If oxygen present: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>
                <a:latin typeface="Garamond" charset="0"/>
                <a:ea typeface="MS PGothic" charset="0"/>
              </a:rPr>
              <a:t>2 pryuvic acids go through </a:t>
            </a:r>
            <a:r>
              <a:rPr lang="en-US" u="sng">
                <a:latin typeface="Garamond" charset="0"/>
                <a:ea typeface="MS PGothic" charset="0"/>
              </a:rPr>
              <a:t>AEROBIC RESPIRATION.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>
                <a:latin typeface="Garamond" charset="0"/>
                <a:ea typeface="MS PGothic" charset="0"/>
              </a:rPr>
              <a:t>If no oxygen present: 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>
                <a:latin typeface="Garamond" charset="0"/>
                <a:ea typeface="MS PGothic" charset="0"/>
              </a:rPr>
              <a:t>2 pryuvic acids go through </a:t>
            </a:r>
            <a:r>
              <a:rPr lang="en-US" sz="3600" u="sng">
                <a:latin typeface="Garamond" charset="0"/>
                <a:ea typeface="MS PGothic" charset="0"/>
              </a:rPr>
              <a:t>F</a:t>
            </a:r>
            <a:r>
              <a:rPr lang="en-US" sz="3500" u="sng">
                <a:latin typeface="Garamond" charset="0"/>
                <a:ea typeface="MS PGothic" charset="0"/>
              </a:rPr>
              <a:t>ERMENTATION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>
                <a:latin typeface="Garamond" charset="0"/>
                <a:ea typeface="MS PGothic" charset="0"/>
              </a:rPr>
              <a:t>Occurs in cytoplasm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>
                <a:latin typeface="Garamond" charset="0"/>
                <a:ea typeface="MS PGothic" charset="0"/>
              </a:rPr>
              <a:t>ATP not produced --- but NAD+ (electron acceptor) is regenerated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>
                <a:latin typeface="Garamond" charset="0"/>
                <a:ea typeface="MS PGothic" charset="0"/>
              </a:rPr>
              <a:t>Allows for continued ATP production in glycolysis</a:t>
            </a: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16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160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160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160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160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160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160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1000">
                <a:latin typeface="Garamond" charset="0"/>
                <a:ea typeface="MS PGothic" charset="0"/>
                <a:hlinkClick r:id="rId2"/>
              </a:rPr>
              <a:t>http://www.phschool.com/science/biology_place/biocoach/cellresp/intro.html</a:t>
            </a:r>
            <a:r>
              <a:rPr lang="en-US" sz="1000">
                <a:latin typeface="Garamond" charset="0"/>
                <a:ea typeface="MS PGothic" charset="0"/>
              </a:rPr>
              <a:t/>
            </a:r>
            <a:br>
              <a:rPr lang="en-US" sz="1000">
                <a:latin typeface="Garamond" charset="0"/>
                <a:ea typeface="MS PGothic" charset="0"/>
              </a:rPr>
            </a:br>
            <a:endParaRPr lang="en-US" sz="1000">
              <a:latin typeface="Garamond" charset="0"/>
              <a:ea typeface="MS PGothic" charset="0"/>
            </a:endParaRPr>
          </a:p>
        </p:txBody>
      </p:sp>
      <p:sp>
        <p:nvSpPr>
          <p:cNvPr id="214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ea typeface="+mn-ea"/>
              <a:cs typeface="+mn-cs"/>
            </a:endParaRPr>
          </a:p>
        </p:txBody>
      </p:sp>
      <p:pic>
        <p:nvPicPr>
          <p:cNvPr id="15667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828800"/>
            <a:ext cx="838200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251200" y="0"/>
            <a:ext cx="5664200" cy="609600"/>
          </a:xfrm>
        </p:spPr>
        <p:txBody>
          <a:bodyPr/>
          <a:lstStyle/>
          <a:p>
            <a:pPr eaLnBrk="1" hangingPunct="1">
              <a:defRPr/>
            </a:pPr>
            <a:r>
              <a:rPr lang="en-US">
                <a:latin typeface="Garamond" charset="0"/>
                <a:ea typeface="MS PGothic" charset="0"/>
              </a:rPr>
              <a:t>Mitochondria</a:t>
            </a:r>
          </a:p>
        </p:txBody>
      </p:sp>
      <p:sp>
        <p:nvSpPr>
          <p:cNvPr id="193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609600"/>
            <a:ext cx="7772400" cy="4114800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>
                <a:ea typeface="+mn-ea"/>
                <a:cs typeface="+mn-cs"/>
              </a:rPr>
              <a:t>Where aerobic respiration occurs</a:t>
            </a:r>
          </a:p>
          <a:p>
            <a:pPr eaLnBrk="1" hangingPunct="1">
              <a:defRPr/>
            </a:pPr>
            <a:r>
              <a:rPr lang="en-US" smtClean="0">
                <a:ea typeface="+mn-ea"/>
                <a:cs typeface="+mn-cs"/>
              </a:rPr>
              <a:t>2 pyruvates diffuse into the mitochondria</a:t>
            </a:r>
          </a:p>
          <a:p>
            <a:pPr lvl="1" eaLnBrk="1" hangingPunct="1">
              <a:defRPr/>
            </a:pPr>
            <a:r>
              <a:rPr lang="en-US" smtClean="0">
                <a:ea typeface="+mn-ea"/>
              </a:rPr>
              <a:t>Where did they come from?</a:t>
            </a:r>
          </a:p>
          <a:p>
            <a:pPr lvl="2" eaLnBrk="1" hangingPunct="1">
              <a:defRPr/>
            </a:pPr>
            <a:r>
              <a:rPr lang="en-US" smtClean="0">
                <a:ea typeface="+mn-ea"/>
              </a:rPr>
              <a:t>glycolysis</a:t>
            </a:r>
          </a:p>
          <a:p>
            <a:pPr eaLnBrk="1" hangingPunct="1">
              <a:defRPr/>
            </a:pPr>
            <a:r>
              <a:rPr lang="en-US" smtClean="0">
                <a:ea typeface="+mn-ea"/>
                <a:cs typeface="+mn-cs"/>
              </a:rPr>
              <a:t>Mitochondria has a </a:t>
            </a:r>
            <a:r>
              <a:rPr lang="en-US" u="sng" smtClean="0">
                <a:ea typeface="+mn-ea"/>
                <a:cs typeface="+mn-cs"/>
              </a:rPr>
              <a:t>inner</a:t>
            </a:r>
            <a:r>
              <a:rPr lang="en-US" smtClean="0">
                <a:ea typeface="+mn-ea"/>
                <a:cs typeface="+mn-cs"/>
              </a:rPr>
              <a:t> and </a:t>
            </a:r>
            <a:r>
              <a:rPr lang="en-US" u="sng" smtClean="0">
                <a:ea typeface="+mn-ea"/>
                <a:cs typeface="+mn-cs"/>
              </a:rPr>
              <a:t>outer</a:t>
            </a:r>
            <a:r>
              <a:rPr lang="en-US" smtClean="0">
                <a:ea typeface="+mn-ea"/>
                <a:cs typeface="+mn-cs"/>
              </a:rPr>
              <a:t> membrane</a:t>
            </a:r>
          </a:p>
          <a:p>
            <a:pPr eaLnBrk="1" hangingPunct="1">
              <a:defRPr/>
            </a:pPr>
            <a:r>
              <a:rPr lang="en-US" smtClean="0">
                <a:ea typeface="+mn-ea"/>
                <a:cs typeface="+mn-cs"/>
              </a:rPr>
              <a:t>Inner spaces is called the </a:t>
            </a:r>
            <a:r>
              <a:rPr lang="en-US" sz="3600" u="sng" smtClean="0">
                <a:latin typeface="Bauhaus 93" charset="0"/>
                <a:ea typeface="+mn-ea"/>
                <a:cs typeface="+mn-cs"/>
              </a:rPr>
              <a:t>matrix</a:t>
            </a:r>
          </a:p>
          <a:p>
            <a:pPr eaLnBrk="1" hangingPunct="1">
              <a:defRPr/>
            </a:pPr>
            <a:endParaRPr lang="en-US" sz="3600" smtClean="0">
              <a:latin typeface="Bauhaus 93" charset="0"/>
              <a:ea typeface="+mn-ea"/>
              <a:cs typeface="+mn-cs"/>
            </a:endParaRPr>
          </a:p>
          <a:p>
            <a:pPr eaLnBrk="1" hangingPunct="1">
              <a:defRPr/>
            </a:pPr>
            <a:endParaRPr lang="en-US" smtClean="0">
              <a:ea typeface="+mn-ea"/>
              <a:cs typeface="+mn-cs"/>
            </a:endParaRPr>
          </a:p>
        </p:txBody>
      </p:sp>
      <p:pic>
        <p:nvPicPr>
          <p:cNvPr id="157699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11663"/>
            <a:ext cx="3429000" cy="2446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7700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4340225"/>
            <a:ext cx="4038600" cy="251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3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3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93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93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93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013" y="5500688"/>
            <a:ext cx="585787" cy="595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8722" name="Text Box 3"/>
          <p:cNvSpPr txBox="1">
            <a:spLocks noChangeArrowheads="1"/>
          </p:cNvSpPr>
          <p:nvPr/>
        </p:nvSpPr>
        <p:spPr bwMode="auto">
          <a:xfrm>
            <a:off x="3505200" y="0"/>
            <a:ext cx="4191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9pPr>
          </a:lstStyle>
          <a:p>
            <a:r>
              <a:rPr lang="en-US" sz="2000" b="1">
                <a:solidFill>
                  <a:srgbClr val="FFCC00"/>
                </a:solidFill>
                <a:latin typeface="Arial" charset="0"/>
              </a:rPr>
              <a:t>Section 2 </a:t>
            </a:r>
            <a:r>
              <a:rPr lang="en-US" sz="2000" b="1">
                <a:solidFill>
                  <a:schemeClr val="bg1"/>
                </a:solidFill>
                <a:latin typeface="Arial" charset="0"/>
              </a:rPr>
              <a:t>Aerobic Respiration</a:t>
            </a:r>
          </a:p>
        </p:txBody>
      </p:sp>
      <p:sp>
        <p:nvSpPr>
          <p:cNvPr id="158723" name="Rectangle 4"/>
          <p:cNvSpPr>
            <a:spLocks noChangeArrowheads="1"/>
          </p:cNvSpPr>
          <p:nvPr/>
        </p:nvSpPr>
        <p:spPr bwMode="auto">
          <a:xfrm>
            <a:off x="1119188" y="152400"/>
            <a:ext cx="1868487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2800" b="1">
                <a:solidFill>
                  <a:schemeClr val="bg1"/>
                </a:solidFill>
                <a:latin typeface="Arial" charset="0"/>
              </a:rPr>
              <a:t>Chapter</a:t>
            </a:r>
            <a:r>
              <a:rPr lang="en-US" sz="3200" b="1">
                <a:solidFill>
                  <a:schemeClr val="bg1"/>
                </a:solidFill>
                <a:latin typeface="Arial" charset="0"/>
              </a:rPr>
              <a:t> 7</a:t>
            </a:r>
            <a:endParaRPr lang="en-US" sz="2800" b="1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94565" name="Rectangle 5"/>
          <p:cNvSpPr>
            <a:spLocks noGrp="1" noChangeArrowheads="1"/>
          </p:cNvSpPr>
          <p:nvPr>
            <p:ph type="title"/>
          </p:nvPr>
        </p:nvSpPr>
        <p:spPr>
          <a:xfrm>
            <a:off x="685800" y="838200"/>
            <a:ext cx="7415213" cy="609600"/>
          </a:xfrm>
        </p:spPr>
        <p:txBody>
          <a:bodyPr/>
          <a:lstStyle/>
          <a:p>
            <a:pPr eaLnBrk="1" hangingPunct="1">
              <a:defRPr/>
            </a:pPr>
            <a:r>
              <a:rPr lang="en-US">
                <a:latin typeface="Garamond" charset="0"/>
                <a:ea typeface="MS PGothic" charset="0"/>
              </a:rPr>
              <a:t/>
            </a:r>
            <a:br>
              <a:rPr lang="en-US">
                <a:latin typeface="Garamond" charset="0"/>
                <a:ea typeface="MS PGothic" charset="0"/>
              </a:rPr>
            </a:br>
            <a:r>
              <a:rPr lang="en-US">
                <a:latin typeface="Garamond" charset="0"/>
                <a:ea typeface="MS PGothic" charset="0"/>
              </a:rPr>
              <a:t>Aerobic Respiration</a:t>
            </a:r>
            <a:br>
              <a:rPr lang="en-US">
                <a:latin typeface="Garamond" charset="0"/>
                <a:ea typeface="MS PGothic" charset="0"/>
              </a:rPr>
            </a:br>
            <a:r>
              <a:rPr lang="en-US">
                <a:latin typeface="Garamond" charset="0"/>
                <a:ea typeface="MS PGothic" charset="0"/>
              </a:rPr>
              <a:t> </a:t>
            </a:r>
          </a:p>
        </p:txBody>
      </p:sp>
      <p:sp>
        <p:nvSpPr>
          <p:cNvPr id="194566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533400" y="1219200"/>
            <a:ext cx="7772400" cy="4114800"/>
          </a:xfrm>
        </p:spPr>
        <p:txBody>
          <a:bodyPr/>
          <a:lstStyle/>
          <a:p>
            <a:pPr eaLnBrk="1" hangingPunct="1">
              <a:defRPr/>
            </a:pPr>
            <a:r>
              <a:rPr lang="en-US">
                <a:solidFill>
                  <a:schemeClr val="bg1"/>
                </a:solidFill>
                <a:latin typeface="Garamond" charset="0"/>
                <a:ea typeface="MS PGothic" charset="0"/>
              </a:rPr>
              <a:t>Occurs in the mitochondria (in eukaryotic cells)</a:t>
            </a:r>
          </a:p>
          <a:p>
            <a:pPr eaLnBrk="1" hangingPunct="1">
              <a:defRPr/>
            </a:pPr>
            <a:r>
              <a:rPr lang="en-US">
                <a:solidFill>
                  <a:schemeClr val="bg1"/>
                </a:solidFill>
                <a:latin typeface="Garamond" charset="0"/>
                <a:ea typeface="MS PGothic" charset="0"/>
              </a:rPr>
              <a:t>Only occurs if O</a:t>
            </a:r>
            <a:r>
              <a:rPr lang="en-US" baseline="-25000">
                <a:solidFill>
                  <a:schemeClr val="bg1"/>
                </a:solidFill>
                <a:latin typeface="Garamond" charset="0"/>
                <a:ea typeface="MS PGothic" charset="0"/>
              </a:rPr>
              <a:t>2</a:t>
            </a:r>
            <a:r>
              <a:rPr lang="en-US">
                <a:solidFill>
                  <a:schemeClr val="bg1"/>
                </a:solidFill>
                <a:latin typeface="Garamond" charset="0"/>
                <a:ea typeface="MS PGothic" charset="0"/>
              </a:rPr>
              <a:t> is present</a:t>
            </a:r>
          </a:p>
          <a:p>
            <a:pPr eaLnBrk="1" hangingPunct="1">
              <a:defRPr/>
            </a:pPr>
            <a:r>
              <a:rPr lang="en-US" b="1" u="sng">
                <a:solidFill>
                  <a:schemeClr val="bg1"/>
                </a:solidFill>
                <a:latin typeface="Garamond" charset="0"/>
                <a:ea typeface="MS PGothic" charset="0"/>
              </a:rPr>
              <a:t>Two parts:</a:t>
            </a:r>
          </a:p>
          <a:p>
            <a:pPr lvl="1" eaLnBrk="1" hangingPunct="1">
              <a:defRPr/>
            </a:pPr>
            <a:r>
              <a:rPr lang="en-US">
                <a:solidFill>
                  <a:schemeClr val="bg1"/>
                </a:solidFill>
                <a:latin typeface="Garamond" charset="0"/>
                <a:ea typeface="MS PGothic" charset="0"/>
              </a:rPr>
              <a:t>The Krebs cycle </a:t>
            </a:r>
          </a:p>
          <a:p>
            <a:pPr lvl="2" eaLnBrk="1" hangingPunct="1">
              <a:defRPr/>
            </a:pPr>
            <a:r>
              <a:rPr lang="en-US" b="1">
                <a:latin typeface="Garamond" charset="0"/>
                <a:ea typeface="MS PGothic" charset="0"/>
              </a:rPr>
              <a:t>Occurs on mitochondrial matrix.</a:t>
            </a:r>
            <a:r>
              <a:rPr lang="en-US">
                <a:solidFill>
                  <a:schemeClr val="bg1"/>
                </a:solidFill>
                <a:latin typeface="Garamond" charset="0"/>
                <a:ea typeface="MS PGothic" charset="0"/>
              </a:rPr>
              <a:t> </a:t>
            </a:r>
          </a:p>
          <a:p>
            <a:pPr lvl="1" eaLnBrk="1" hangingPunct="1">
              <a:defRPr/>
            </a:pPr>
            <a:r>
              <a:rPr lang="en-US">
                <a:solidFill>
                  <a:schemeClr val="bg1"/>
                </a:solidFill>
                <a:latin typeface="Garamond" charset="0"/>
                <a:ea typeface="MS PGothic" charset="0"/>
              </a:rPr>
              <a:t>The electron transport chain </a:t>
            </a:r>
          </a:p>
          <a:p>
            <a:pPr lvl="2" eaLnBrk="1" hangingPunct="1">
              <a:defRPr/>
            </a:pPr>
            <a:r>
              <a:rPr lang="en-US">
                <a:solidFill>
                  <a:schemeClr val="bg1"/>
                </a:solidFill>
                <a:latin typeface="Garamond" charset="0"/>
                <a:ea typeface="MS PGothic" charset="0"/>
              </a:rPr>
              <a:t>located on the inner membrane of the mito.</a:t>
            </a:r>
          </a:p>
          <a:p>
            <a:pPr lvl="2" eaLnBrk="1" hangingPunct="1">
              <a:defRPr/>
            </a:pPr>
            <a:r>
              <a:rPr lang="ja-JP" altLang="en-US">
                <a:solidFill>
                  <a:schemeClr val="bg1"/>
                </a:solidFill>
                <a:latin typeface="Arial" charset="0"/>
                <a:ea typeface="MS PGothic" charset="0"/>
              </a:rPr>
              <a:t>“</a:t>
            </a:r>
            <a:r>
              <a:rPr lang="en-US" altLang="ja-JP">
                <a:solidFill>
                  <a:schemeClr val="bg1"/>
                </a:solidFill>
                <a:latin typeface="Garamond" charset="0"/>
                <a:ea typeface="MS PGothic" charset="0"/>
              </a:rPr>
              <a:t>Squiggles</a:t>
            </a:r>
            <a:r>
              <a:rPr lang="ja-JP" altLang="en-US">
                <a:solidFill>
                  <a:schemeClr val="bg1"/>
                </a:solidFill>
                <a:latin typeface="Arial" charset="0"/>
                <a:ea typeface="MS PGothic" charset="0"/>
              </a:rPr>
              <a:t>”</a:t>
            </a:r>
            <a:r>
              <a:rPr lang="en-US" altLang="ja-JP">
                <a:solidFill>
                  <a:schemeClr val="bg1"/>
                </a:solidFill>
                <a:latin typeface="Garamond" charset="0"/>
                <a:ea typeface="MS PGothic" charset="0"/>
              </a:rPr>
              <a:t> of membrane creates extra surface area for the reactions to occur</a:t>
            </a:r>
          </a:p>
          <a:p>
            <a:pPr lvl="2" eaLnBrk="1" hangingPunct="1">
              <a:defRPr/>
            </a:pPr>
            <a:endParaRPr lang="en-US">
              <a:solidFill>
                <a:schemeClr val="bg1"/>
              </a:solidFill>
              <a:latin typeface="Garamond" charset="0"/>
              <a:ea typeface="MS PGothic" charset="0"/>
            </a:endParaRPr>
          </a:p>
        </p:txBody>
      </p:sp>
      <p:pic>
        <p:nvPicPr>
          <p:cNvPr id="158726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092700"/>
            <a:ext cx="2438400" cy="176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45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45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45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45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45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945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945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945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66" grpId="0" build="p" autoUpdateAnimBg="0"/>
    </p:bld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3" name="Rectangle 5"/>
          <p:cNvSpPr>
            <a:spLocks noGrp="1" noChangeArrowheads="1"/>
          </p:cNvSpPr>
          <p:nvPr>
            <p:ph type="title"/>
          </p:nvPr>
        </p:nvSpPr>
        <p:spPr>
          <a:xfrm>
            <a:off x="533400" y="838200"/>
            <a:ext cx="7415213" cy="609600"/>
          </a:xfrm>
        </p:spPr>
        <p:txBody>
          <a:bodyPr/>
          <a:lstStyle/>
          <a:p>
            <a:pPr eaLnBrk="1" hangingPunct="1">
              <a:defRPr/>
            </a:pPr>
            <a:r>
              <a:rPr lang="en-US">
                <a:latin typeface="Garamond" charset="0"/>
                <a:ea typeface="MS PGothic" charset="0"/>
              </a:rPr>
              <a:t>The Krebs Cycle </a:t>
            </a:r>
          </a:p>
        </p:txBody>
      </p:sp>
      <p:sp>
        <p:nvSpPr>
          <p:cNvPr id="196614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533400" y="1524000"/>
            <a:ext cx="7772400" cy="4572000"/>
          </a:xfrm>
        </p:spPr>
        <p:txBody>
          <a:bodyPr/>
          <a:lstStyle/>
          <a:p>
            <a:pPr marL="457200" indent="-457200" eaLnBrk="1" hangingPunct="1">
              <a:buFontTx/>
              <a:buAutoNum type="arabicPeriod"/>
              <a:defRPr/>
            </a:pPr>
            <a:r>
              <a:rPr lang="en-US" sz="2600">
                <a:latin typeface="Garamond" charset="0"/>
                <a:ea typeface="MS PGothic" charset="0"/>
              </a:rPr>
              <a:t>Pyruvic acid goes through a reaction – loses a Carbon – enters the Krebs cycle as two carbons (acetyla-CoA)</a:t>
            </a:r>
          </a:p>
          <a:p>
            <a:pPr marL="457200" indent="-457200" eaLnBrk="1" hangingPunct="1">
              <a:buFontTx/>
              <a:buAutoNum type="arabicPeriod"/>
              <a:defRPr/>
            </a:pPr>
            <a:r>
              <a:rPr lang="en-US" sz="2600">
                <a:latin typeface="Garamond" charset="0"/>
                <a:ea typeface="MS PGothic" charset="0"/>
              </a:rPr>
              <a:t>The pyruvic acid is sequentially broken down and given off as CO</a:t>
            </a:r>
            <a:r>
              <a:rPr lang="en-US" sz="2600" baseline="-25000">
                <a:latin typeface="Garamond" charset="0"/>
                <a:ea typeface="MS PGothic" charset="0"/>
              </a:rPr>
              <a:t>2 </a:t>
            </a:r>
            <a:r>
              <a:rPr lang="en-US" sz="2600">
                <a:latin typeface="Garamond" charset="0"/>
                <a:ea typeface="MS PGothic" charset="0"/>
              </a:rPr>
              <a:t>molecules</a:t>
            </a:r>
          </a:p>
          <a:p>
            <a:pPr marL="457200" indent="-457200" eaLnBrk="1" hangingPunct="1">
              <a:buFontTx/>
              <a:buAutoNum type="arabicPeriod"/>
              <a:defRPr/>
            </a:pPr>
            <a:r>
              <a:rPr lang="en-US" sz="2600">
                <a:latin typeface="Garamond" charset="0"/>
                <a:ea typeface="MS PGothic" charset="0"/>
              </a:rPr>
              <a:t>As it</a:t>
            </a:r>
            <a:r>
              <a:rPr lang="ja-JP" altLang="en-US" sz="2600">
                <a:latin typeface="Arial" charset="0"/>
                <a:ea typeface="MS PGothic" charset="0"/>
              </a:rPr>
              <a:t>’</a:t>
            </a:r>
            <a:r>
              <a:rPr lang="en-US" altLang="ja-JP" sz="2600">
                <a:latin typeface="Garamond" charset="0"/>
                <a:ea typeface="MS PGothic" charset="0"/>
              </a:rPr>
              <a:t>s broken down it loses electrons to NAD+ and FAD</a:t>
            </a:r>
          </a:p>
          <a:p>
            <a:pPr marL="914400" lvl="1" indent="-457200" eaLnBrk="1" hangingPunct="1">
              <a:defRPr/>
            </a:pPr>
            <a:r>
              <a:rPr lang="en-US" sz="2600">
                <a:latin typeface="Garamond" charset="0"/>
                <a:ea typeface="MS PGothic" charset="0"/>
              </a:rPr>
              <a:t>These turn into NADH and FADH</a:t>
            </a:r>
            <a:r>
              <a:rPr lang="en-US" sz="2600" baseline="-25000">
                <a:latin typeface="Garamond" charset="0"/>
                <a:ea typeface="MS PGothic" charset="0"/>
              </a:rPr>
              <a:t>2</a:t>
            </a:r>
            <a:r>
              <a:rPr lang="en-US" sz="2600">
                <a:latin typeface="Garamond" charset="0"/>
                <a:ea typeface="MS PGothic" charset="0"/>
              </a:rPr>
              <a:t> --electron carriers (important for electron transport chain)</a:t>
            </a:r>
          </a:p>
          <a:p>
            <a:pPr marL="457200" indent="-457200" eaLnBrk="1" hangingPunct="1">
              <a:defRPr/>
            </a:pPr>
            <a:endParaRPr lang="en-US" sz="2600">
              <a:latin typeface="Garamond" charset="0"/>
              <a:ea typeface="MS PGothic" charset="0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66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66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66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966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6614" grpId="0" build="p" autoUpdateAnimBg="0"/>
    </p:bld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latin typeface="Garamond" charset="0"/>
                <a:ea typeface="MS PGothic" charset="0"/>
              </a:rPr>
              <a:t>The Krebs Cycle</a:t>
            </a:r>
          </a:p>
        </p:txBody>
      </p:sp>
      <p:sp>
        <p:nvSpPr>
          <p:cNvPr id="198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143000"/>
            <a:ext cx="7772400" cy="41148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2900">
                <a:latin typeface="Garamond" charset="0"/>
                <a:ea typeface="MS PGothic" charset="0"/>
              </a:rPr>
              <a:t>It takes two turns of the Krebs cycle to break down one glucose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500">
                <a:latin typeface="Garamond" charset="0"/>
                <a:ea typeface="MS PGothic" charset="0"/>
              </a:rPr>
              <a:t>NET PRODUCTS:</a:t>
            </a:r>
          </a:p>
          <a:p>
            <a:pPr lvl="2" eaLnBrk="1" hangingPunct="1">
              <a:lnSpc>
                <a:spcPct val="80000"/>
              </a:lnSpc>
              <a:defRPr/>
            </a:pPr>
            <a:r>
              <a:rPr lang="en-US" sz="2100">
                <a:latin typeface="Garamond" charset="0"/>
                <a:ea typeface="MS PGothic" charset="0"/>
              </a:rPr>
              <a:t>4 CO</a:t>
            </a:r>
            <a:r>
              <a:rPr lang="en-US" sz="2100" baseline="-25000">
                <a:latin typeface="Garamond" charset="0"/>
                <a:ea typeface="MS PGothic" charset="0"/>
              </a:rPr>
              <a:t>2</a:t>
            </a:r>
            <a:r>
              <a:rPr lang="en-US" sz="2100">
                <a:latin typeface="Garamond" charset="0"/>
                <a:ea typeface="MS PGothic" charset="0"/>
              </a:rPr>
              <a:t> </a:t>
            </a:r>
          </a:p>
          <a:p>
            <a:pPr lvl="2" eaLnBrk="1" hangingPunct="1">
              <a:lnSpc>
                <a:spcPct val="80000"/>
              </a:lnSpc>
              <a:defRPr/>
            </a:pPr>
            <a:r>
              <a:rPr lang="en-US" sz="2100">
                <a:latin typeface="Garamond" charset="0"/>
                <a:ea typeface="MS PGothic" charset="0"/>
              </a:rPr>
              <a:t>2 ATP </a:t>
            </a:r>
          </a:p>
          <a:p>
            <a:pPr lvl="2" eaLnBrk="1" hangingPunct="1">
              <a:lnSpc>
                <a:spcPct val="80000"/>
              </a:lnSpc>
              <a:defRPr/>
            </a:pPr>
            <a:r>
              <a:rPr lang="en-US" sz="2100">
                <a:latin typeface="Garamond" charset="0"/>
                <a:ea typeface="MS PGothic" charset="0"/>
              </a:rPr>
              <a:t>Hydrogen atoms </a:t>
            </a:r>
          </a:p>
          <a:p>
            <a:pPr lvl="2" eaLnBrk="1" hangingPunct="1">
              <a:lnSpc>
                <a:spcPct val="80000"/>
              </a:lnSpc>
              <a:defRPr/>
            </a:pPr>
            <a:r>
              <a:rPr lang="en-US" sz="2100">
                <a:latin typeface="Garamond" charset="0"/>
                <a:ea typeface="MS PGothic" charset="0"/>
              </a:rPr>
              <a:t>NADH and FADH</a:t>
            </a:r>
            <a:r>
              <a:rPr lang="en-US" sz="2100" baseline="-25000">
                <a:latin typeface="Garamond" charset="0"/>
                <a:ea typeface="MS PGothic" charset="0"/>
              </a:rPr>
              <a:t>2</a:t>
            </a:r>
            <a:r>
              <a:rPr lang="en-US" sz="2100">
                <a:latin typeface="Garamond" charset="0"/>
                <a:ea typeface="MS PGothic" charset="0"/>
              </a:rPr>
              <a:t> molecules. </a:t>
            </a:r>
          </a:p>
          <a:p>
            <a:pPr eaLnBrk="1" hangingPunct="1">
              <a:lnSpc>
                <a:spcPct val="80000"/>
              </a:lnSpc>
              <a:defRPr/>
            </a:pPr>
            <a:endParaRPr lang="en-US" sz="2900">
              <a:latin typeface="Garamond" charset="0"/>
              <a:ea typeface="MS PGothic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-US" sz="2900">
                <a:latin typeface="Garamond" charset="0"/>
                <a:ea typeface="MS PGothic" charset="0"/>
              </a:rPr>
              <a:t>Glucose now gone – where is the ATP??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500">
                <a:latin typeface="Garamond" charset="0"/>
                <a:ea typeface="MS PGothic" charset="0"/>
              </a:rPr>
              <a:t>Stored as high energy electrons in the NADH and FADH2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500">
                <a:latin typeface="Garamond" charset="0"/>
                <a:ea typeface="MS PGothic" charset="0"/>
              </a:rPr>
              <a:t>The bulk of the energy released by the oxidation of glucose still has not been transferred to ATP (completed in electron transport chain).</a:t>
            </a:r>
          </a:p>
          <a:p>
            <a:pPr eaLnBrk="1" hangingPunct="1">
              <a:lnSpc>
                <a:spcPct val="80000"/>
              </a:lnSpc>
              <a:defRPr/>
            </a:pPr>
            <a:endParaRPr lang="en-US" sz="2800">
              <a:latin typeface="Garamond" charset="0"/>
              <a:ea typeface="MS PGothic" charset="0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8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8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8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86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986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986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86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986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9865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latin typeface="Garamond" charset="0"/>
                <a:ea typeface="MS PGothic" charset="0"/>
              </a:rPr>
              <a:t>Electron Acceptors</a:t>
            </a:r>
          </a:p>
        </p:txBody>
      </p:sp>
      <p:sp>
        <p:nvSpPr>
          <p:cNvPr id="199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>
                <a:ea typeface="+mn-ea"/>
                <a:cs typeface="+mn-cs"/>
              </a:rPr>
              <a:t>NAD+ </a:t>
            </a:r>
            <a:r>
              <a:rPr lang="en-US" smtClean="0">
                <a:ea typeface="+mn-ea"/>
                <a:cs typeface="+mn-cs"/>
                <a:sym typeface="Wingdings" charset="0"/>
              </a:rPr>
              <a:t> NADH  	What must it accept?</a:t>
            </a:r>
          </a:p>
          <a:p>
            <a:pPr eaLnBrk="1" hangingPunct="1">
              <a:defRPr/>
            </a:pPr>
            <a:r>
              <a:rPr lang="en-US" smtClean="0">
                <a:ea typeface="+mn-ea"/>
                <a:cs typeface="+mn-cs"/>
                <a:sym typeface="Wingdings" charset="0"/>
              </a:rPr>
              <a:t>An e- and a H+ (NAD+  + 2 e- + H  NADH)</a:t>
            </a:r>
          </a:p>
          <a:p>
            <a:pPr eaLnBrk="1" hangingPunct="1">
              <a:defRPr/>
            </a:pPr>
            <a:r>
              <a:rPr lang="en-US" smtClean="0">
                <a:ea typeface="+mn-ea"/>
                <a:cs typeface="+mn-cs"/>
                <a:sym typeface="Wingdings" charset="0"/>
              </a:rPr>
              <a:t>FAD+  FADH</a:t>
            </a:r>
            <a:r>
              <a:rPr lang="en-US" baseline="-25000" smtClean="0">
                <a:ea typeface="+mn-ea"/>
                <a:cs typeface="+mn-cs"/>
                <a:sym typeface="Wingdings" charset="0"/>
              </a:rPr>
              <a:t>2 	</a:t>
            </a:r>
            <a:r>
              <a:rPr lang="en-US" smtClean="0">
                <a:ea typeface="+mn-ea"/>
                <a:cs typeface="+mn-cs"/>
                <a:sym typeface="Wingdings" charset="0"/>
              </a:rPr>
              <a:t>What must it accept?</a:t>
            </a:r>
          </a:p>
          <a:p>
            <a:pPr eaLnBrk="1" hangingPunct="1">
              <a:defRPr/>
            </a:pPr>
            <a:r>
              <a:rPr lang="en-US" smtClean="0">
                <a:ea typeface="+mn-ea"/>
                <a:cs typeface="+mn-cs"/>
                <a:sym typeface="Wingdings" charset="0"/>
              </a:rPr>
              <a:t>FAD + 2H + 2e- FADH</a:t>
            </a:r>
            <a:r>
              <a:rPr lang="en-US" baseline="-25000" smtClean="0">
                <a:ea typeface="+mn-ea"/>
                <a:cs typeface="+mn-cs"/>
                <a:sym typeface="Wingdings" charset="0"/>
              </a:rPr>
              <a:t>2</a:t>
            </a:r>
            <a:endParaRPr lang="en-US" smtClean="0">
              <a:ea typeface="+mn-ea"/>
              <a:cs typeface="+mn-cs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9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9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9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96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5" name="Rectangle 5"/>
          <p:cNvSpPr>
            <a:spLocks noChangeArrowheads="1"/>
          </p:cNvSpPr>
          <p:nvPr/>
        </p:nvSpPr>
        <p:spPr bwMode="auto">
          <a:xfrm>
            <a:off x="0" y="0"/>
            <a:ext cx="8458200" cy="9144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algn="ctr" eaLnBrk="1" hangingPunct="1">
              <a:defRPr/>
            </a:pPr>
            <a:r>
              <a:rPr lang="en-US"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 Summary of Cellular Respiration </a:t>
            </a:r>
          </a:p>
        </p:txBody>
      </p:sp>
      <p:sp>
        <p:nvSpPr>
          <p:cNvPr id="163846" name="Rectangle 6"/>
          <p:cNvSpPr>
            <a:spLocks noChangeArrowheads="1"/>
          </p:cNvSpPr>
          <p:nvPr/>
        </p:nvSpPr>
        <p:spPr bwMode="auto">
          <a:xfrm>
            <a:off x="533400" y="11430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0"/>
              <a:buChar char="n"/>
              <a:defRPr/>
            </a:pPr>
            <a:r>
              <a:rPr lang="en-US" sz="3200" b="1">
                <a:effectLst>
                  <a:outerShdw blurRad="38100" dist="38100" dir="2700000" algn="tl">
                    <a:srgbClr val="000000"/>
                  </a:outerShdw>
                </a:effectLst>
              </a:rPr>
              <a:t>Another Role of Cellular Respiration</a:t>
            </a:r>
            <a:endParaRPr lang="en-US" sz="320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0"/>
              <a:buChar char="n"/>
              <a:defRPr/>
            </a:pPr>
            <a:r>
              <a:rPr lang="en-US" sz="3200">
                <a:effectLst>
                  <a:outerShdw blurRad="38100" dist="38100" dir="2700000" algn="tl">
                    <a:srgbClr val="000000"/>
                  </a:outerShdw>
                </a:effectLst>
              </a:rPr>
              <a:t>Providing cells with ATP is not the only important function of cellular respiration. </a:t>
            </a: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0"/>
              <a:buChar char="n"/>
              <a:defRPr/>
            </a:pPr>
            <a:r>
              <a:rPr lang="en-US" sz="3200">
                <a:effectLst>
                  <a:outerShdw blurRad="38100" dist="38100" dir="2700000" algn="tl">
                    <a:srgbClr val="000000"/>
                  </a:outerShdw>
                </a:effectLst>
              </a:rPr>
              <a:t>Molecules formed at different steps in glycolysis and the Krebs cycle are often used by cells to make compounds that are missing in food.</a:t>
            </a: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38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38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38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46" grpId="0" build="p" autoUpdateAnimBg="0"/>
    </p:bld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1" name="Rectangle 3"/>
          <p:cNvSpPr>
            <a:spLocks noGrp="1" noChangeArrowheads="1"/>
          </p:cNvSpPr>
          <p:nvPr>
            <p:ph type="title"/>
          </p:nvPr>
        </p:nvSpPr>
        <p:spPr>
          <a:xfrm>
            <a:off x="152400" y="0"/>
            <a:ext cx="84582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>
                <a:solidFill>
                  <a:schemeClr val="tx1"/>
                </a:solidFill>
                <a:latin typeface="Garamond" charset="0"/>
                <a:ea typeface="MS PGothic" charset="0"/>
              </a:rPr>
              <a:t>Summary of Cellular Respiration</a:t>
            </a:r>
          </a:p>
        </p:txBody>
      </p:sp>
      <p:pic>
        <p:nvPicPr>
          <p:cNvPr id="166914" name="Picture 5" descr="2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28800"/>
            <a:ext cx="9144000" cy="282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5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1143000"/>
            <a:ext cx="3581400" cy="2133600"/>
          </a:xfrm>
        </p:spPr>
        <p:txBody>
          <a:bodyPr/>
          <a:lstStyle/>
          <a:p>
            <a:pPr eaLnBrk="1" hangingPunct="1">
              <a:defRPr/>
            </a:pPr>
            <a:r>
              <a:rPr lang="en-US">
                <a:solidFill>
                  <a:schemeClr val="tx1"/>
                </a:solidFill>
                <a:latin typeface="Garamond" charset="0"/>
                <a:ea typeface="MS PGothic" charset="0"/>
              </a:rPr>
              <a:t>Two Types of Fermentation</a:t>
            </a:r>
          </a:p>
        </p:txBody>
      </p:sp>
      <p:pic>
        <p:nvPicPr>
          <p:cNvPr id="168962" name="Picture 5" descr="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4738" y="990600"/>
            <a:ext cx="5229225" cy="563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ea typeface="+mj-ea"/>
              <a:cs typeface="+mj-cs"/>
            </a:endParaRPr>
          </a:p>
        </p:txBody>
      </p:sp>
      <p:sp>
        <p:nvSpPr>
          <p:cNvPr id="156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ea typeface="+mn-ea"/>
              <a:cs typeface="+mn-cs"/>
            </a:endParaRPr>
          </a:p>
        </p:txBody>
      </p:sp>
      <p:pic>
        <p:nvPicPr>
          <p:cNvPr id="171011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066800"/>
            <a:ext cx="6096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533400" y="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>
                <a:latin typeface="Garamond" charset="0"/>
                <a:ea typeface="MS PGothic" charset="0"/>
              </a:rPr>
              <a:t>Review questions</a:t>
            </a:r>
          </a:p>
        </p:txBody>
      </p:sp>
      <p:sp>
        <p:nvSpPr>
          <p:cNvPr id="182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838200"/>
            <a:ext cx="8229600" cy="57150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>
                <a:latin typeface="Garamond" charset="0"/>
                <a:ea typeface="MS PGothic" charset="0"/>
              </a:rPr>
              <a:t>How does ATP store energy? (use the picture!)</a:t>
            </a:r>
          </a:p>
          <a:p>
            <a:pPr eaLnBrk="1" hangingPunct="1">
              <a:defRPr/>
            </a:pPr>
            <a:endParaRPr lang="en-US" dirty="0">
              <a:latin typeface="Garamond" charset="0"/>
              <a:ea typeface="MS PGothic" charset="0"/>
            </a:endParaRPr>
          </a:p>
          <a:p>
            <a:pPr eaLnBrk="1" hangingPunct="1">
              <a:defRPr/>
            </a:pPr>
            <a:endParaRPr lang="en-US" dirty="0">
              <a:latin typeface="Garamond" charset="0"/>
              <a:ea typeface="MS PGothic" charset="0"/>
            </a:endParaRPr>
          </a:p>
          <a:p>
            <a:pPr eaLnBrk="1" hangingPunct="1">
              <a:defRPr/>
            </a:pPr>
            <a:endParaRPr lang="en-US" dirty="0">
              <a:latin typeface="Garamond" charset="0"/>
              <a:ea typeface="MS PGothic" charset="0"/>
            </a:endParaRPr>
          </a:p>
          <a:p>
            <a:pPr eaLnBrk="1" hangingPunct="1">
              <a:defRPr/>
            </a:pPr>
            <a:endParaRPr lang="en-US" dirty="0">
              <a:latin typeface="Garamond" charset="0"/>
              <a:ea typeface="MS PGothic" charset="0"/>
            </a:endParaRPr>
          </a:p>
          <a:p>
            <a:pPr eaLnBrk="1" hangingPunct="1">
              <a:defRPr/>
            </a:pPr>
            <a:endParaRPr lang="en-US" dirty="0">
              <a:latin typeface="Garamond" charset="0"/>
              <a:ea typeface="MS PGothic" charset="0"/>
            </a:endParaRPr>
          </a:p>
          <a:p>
            <a:pPr eaLnBrk="1" hangingPunct="1">
              <a:defRPr/>
            </a:pPr>
            <a:r>
              <a:rPr lang="en-US" dirty="0">
                <a:latin typeface="Garamond" charset="0"/>
                <a:ea typeface="MS PGothic" charset="0"/>
              </a:rPr>
              <a:t>How is ADP be </a:t>
            </a:r>
            <a:r>
              <a:rPr lang="ja-JP" altLang="en-US" dirty="0">
                <a:latin typeface="Arial" charset="0"/>
                <a:ea typeface="MS PGothic" charset="0"/>
              </a:rPr>
              <a:t>“</a:t>
            </a:r>
            <a:r>
              <a:rPr lang="en-US" altLang="ja-JP" dirty="0">
                <a:latin typeface="Garamond" charset="0"/>
                <a:ea typeface="MS PGothic" charset="0"/>
              </a:rPr>
              <a:t>recycled</a:t>
            </a:r>
            <a:r>
              <a:rPr lang="ja-JP" altLang="en-US" dirty="0">
                <a:latin typeface="Arial" charset="0"/>
                <a:ea typeface="MS PGothic" charset="0"/>
              </a:rPr>
              <a:t>”</a:t>
            </a:r>
            <a:r>
              <a:rPr lang="en-US" altLang="ja-JP" dirty="0">
                <a:latin typeface="Garamond" charset="0"/>
                <a:ea typeface="MS PGothic" charset="0"/>
              </a:rPr>
              <a:t> to form ATP again?</a:t>
            </a:r>
          </a:p>
          <a:p>
            <a:pPr lvl="1" eaLnBrk="1" hangingPunct="1">
              <a:defRPr/>
            </a:pPr>
            <a:r>
              <a:rPr lang="en-US" dirty="0">
                <a:latin typeface="Garamond" charset="0"/>
                <a:ea typeface="MS PGothic" charset="0"/>
                <a:sym typeface="Wingdings" charset="0"/>
              </a:rPr>
              <a:t>ADP + P + Energy  ATP</a:t>
            </a:r>
            <a:endParaRPr lang="en-US" dirty="0">
              <a:latin typeface="Garamond" charset="0"/>
              <a:ea typeface="MS PGothic" charset="0"/>
            </a:endParaRPr>
          </a:p>
          <a:p>
            <a:pPr lvl="1" eaLnBrk="1" hangingPunct="1">
              <a:defRPr/>
            </a:pPr>
            <a:r>
              <a:rPr lang="en-US" dirty="0">
                <a:latin typeface="Garamond" charset="0"/>
                <a:ea typeface="MS PGothic" charset="0"/>
              </a:rPr>
              <a:t>ATP </a:t>
            </a:r>
            <a:r>
              <a:rPr lang="en-US" dirty="0">
                <a:latin typeface="Garamond" charset="0"/>
                <a:ea typeface="MS PGothic" charset="0"/>
                <a:sym typeface="Wingdings" charset="0"/>
              </a:rPr>
              <a:t> Energy given off + ADP + P</a:t>
            </a:r>
          </a:p>
          <a:p>
            <a:pPr eaLnBrk="1" hangingPunct="1">
              <a:defRPr/>
            </a:pPr>
            <a:endParaRPr lang="en-US" dirty="0">
              <a:latin typeface="Garamond" charset="0"/>
              <a:ea typeface="MS PGothic" charset="0"/>
            </a:endParaRPr>
          </a:p>
        </p:txBody>
      </p:sp>
      <p:pic>
        <p:nvPicPr>
          <p:cNvPr id="1822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447800"/>
            <a:ext cx="30480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82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22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22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ea typeface="+mj-ea"/>
              <a:cs typeface="+mj-cs"/>
            </a:endParaRPr>
          </a:p>
        </p:txBody>
      </p:sp>
      <p:sp>
        <p:nvSpPr>
          <p:cNvPr id="173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err="1" smtClean="0">
                <a:ea typeface="+mn-ea"/>
                <a:cs typeface="+mn-cs"/>
              </a:rPr>
              <a:t>Redox</a:t>
            </a:r>
            <a:r>
              <a:rPr lang="en-US" dirty="0" smtClean="0">
                <a:ea typeface="+mn-ea"/>
                <a:cs typeface="+mn-cs"/>
              </a:rPr>
              <a:t> Reactions </a:t>
            </a:r>
          </a:p>
          <a:p>
            <a:pPr lvl="1" eaLnBrk="1" hangingPunct="1">
              <a:defRPr/>
            </a:pPr>
            <a:r>
              <a:rPr lang="en-US" dirty="0" smtClean="0">
                <a:ea typeface="+mn-ea"/>
                <a:cs typeface="+mn-cs"/>
              </a:rPr>
              <a:t>One reactant is oxidized (loses electrons)</a:t>
            </a:r>
          </a:p>
          <a:p>
            <a:pPr lvl="1" eaLnBrk="1" hangingPunct="1">
              <a:defRPr/>
            </a:pPr>
            <a:r>
              <a:rPr lang="en-US" dirty="0" smtClean="0">
                <a:ea typeface="+mn-ea"/>
                <a:cs typeface="+mn-cs"/>
              </a:rPr>
              <a:t>Other reactant is reduced (gains electrons)</a:t>
            </a:r>
          </a:p>
          <a:p>
            <a:pPr eaLnBrk="1" hangingPunct="1">
              <a:defRPr/>
            </a:pPr>
            <a:endParaRPr lang="en-US" dirty="0" smtClean="0">
              <a:ea typeface="+mn-ea"/>
              <a:cs typeface="+mn-cs"/>
            </a:endParaRPr>
          </a:p>
          <a:p>
            <a:pPr eaLnBrk="1" hangingPunct="1">
              <a:defRPr/>
            </a:pPr>
            <a:endParaRPr lang="en-US" dirty="0" smtClean="0"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26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013" y="5500688"/>
            <a:ext cx="585787" cy="595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2627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3058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>
                <a:latin typeface="Garamond" charset="0"/>
                <a:ea typeface="MS PGothic" charset="0"/>
              </a:rPr>
              <a:t>Electron Transport Chain and Chemiosmosis </a:t>
            </a:r>
          </a:p>
        </p:txBody>
      </p:sp>
      <p:sp>
        <p:nvSpPr>
          <p:cNvPr id="28262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0" y="1219200"/>
            <a:ext cx="7975600" cy="4114800"/>
          </a:xfrm>
        </p:spPr>
        <p:txBody>
          <a:bodyPr/>
          <a:lstStyle/>
          <a:p>
            <a:pPr eaLnBrk="1" hangingPunct="1">
              <a:defRPr/>
            </a:pPr>
            <a:r>
              <a:rPr lang="en-US" sz="2900" u="sng">
                <a:latin typeface="Garamond" charset="0"/>
                <a:ea typeface="MS PGothic" charset="0"/>
              </a:rPr>
              <a:t>Chemiosmosis</a:t>
            </a:r>
            <a:r>
              <a:rPr lang="en-US" sz="2900">
                <a:latin typeface="Garamond" charset="0"/>
                <a:ea typeface="MS PGothic" charset="0"/>
              </a:rPr>
              <a:t> – </a:t>
            </a:r>
          </a:p>
          <a:p>
            <a:pPr lvl="1" eaLnBrk="1" hangingPunct="1">
              <a:defRPr/>
            </a:pPr>
            <a:r>
              <a:rPr lang="en-US" sz="2500">
                <a:latin typeface="Garamond" charset="0"/>
                <a:ea typeface="MS PGothic" charset="0"/>
              </a:rPr>
              <a:t>Movement of protons (hydrogen ions) down a gradient used to create ATP</a:t>
            </a:r>
          </a:p>
          <a:p>
            <a:pPr eaLnBrk="1" hangingPunct="1">
              <a:defRPr/>
            </a:pPr>
            <a:r>
              <a:rPr lang="en-US" sz="2900" u="sng">
                <a:latin typeface="Garamond" charset="0"/>
                <a:ea typeface="MS PGothic" charset="0"/>
              </a:rPr>
              <a:t>NADH and FADH</a:t>
            </a:r>
            <a:r>
              <a:rPr lang="en-US" sz="2900" u="sng" baseline="-25000">
                <a:latin typeface="Garamond" charset="0"/>
                <a:ea typeface="MS PGothic" charset="0"/>
              </a:rPr>
              <a:t>2</a:t>
            </a:r>
            <a:r>
              <a:rPr lang="en-US" sz="2900">
                <a:latin typeface="Garamond" charset="0"/>
                <a:ea typeface="MS PGothic" charset="0"/>
              </a:rPr>
              <a:t> – what was their job?</a:t>
            </a:r>
          </a:p>
          <a:p>
            <a:pPr lvl="1" eaLnBrk="1" hangingPunct="1">
              <a:defRPr/>
            </a:pPr>
            <a:r>
              <a:rPr lang="en-US" sz="2500">
                <a:latin typeface="Garamond" charset="0"/>
                <a:ea typeface="MS PGothic" charset="0"/>
              </a:rPr>
              <a:t>High energy electron carriers</a:t>
            </a:r>
          </a:p>
          <a:p>
            <a:pPr lvl="1" eaLnBrk="1" hangingPunct="1">
              <a:defRPr/>
            </a:pPr>
            <a:r>
              <a:rPr lang="en-US" sz="2500">
                <a:latin typeface="Garamond" charset="0"/>
                <a:ea typeface="MS PGothic" charset="0"/>
              </a:rPr>
              <a:t>Also donate H+ ions</a:t>
            </a:r>
          </a:p>
          <a:p>
            <a:pPr lvl="1" eaLnBrk="1" hangingPunct="1">
              <a:defRPr/>
            </a:pPr>
            <a:r>
              <a:rPr lang="en-US" sz="2500">
                <a:latin typeface="Garamond" charset="0"/>
                <a:ea typeface="MS PGothic" charset="0"/>
              </a:rPr>
              <a:t>Carry electrons to e- transport chain on inner mitochondria membrane</a:t>
            </a:r>
          </a:p>
          <a:p>
            <a:pPr lvl="1" eaLnBrk="1" hangingPunct="1">
              <a:defRPr/>
            </a:pPr>
            <a:r>
              <a:rPr lang="en-US" sz="2500">
                <a:latin typeface="Garamond" charset="0"/>
                <a:ea typeface="MS PGothic" charset="0"/>
              </a:rPr>
              <a:t>Energy in e- is used to create a proton gradient between the inner and outer membranes in the mitochondria.</a:t>
            </a:r>
          </a:p>
        </p:txBody>
      </p:sp>
      <p:pic>
        <p:nvPicPr>
          <p:cNvPr id="282629" name="Picture 5" descr="2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4443413"/>
            <a:ext cx="3962400" cy="2414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2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826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826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826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826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826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826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2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2628" grpId="0" build="p" autoUpdateAnimBg="0"/>
    </p:bld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88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ea typeface="+mj-ea"/>
              <a:cs typeface="+mj-cs"/>
            </a:endParaRPr>
          </a:p>
        </p:txBody>
      </p:sp>
      <p:sp>
        <p:nvSpPr>
          <p:cNvPr id="2508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ea typeface="+mn-ea"/>
              <a:cs typeface="+mn-cs"/>
            </a:endParaRPr>
          </a:p>
        </p:txBody>
      </p:sp>
      <p:pic>
        <p:nvPicPr>
          <p:cNvPr id="175107" name="Picture 3" descr="Picture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447800"/>
            <a:ext cx="6858000" cy="416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latin typeface="Garamond" charset="0"/>
                <a:ea typeface="MS PGothic" charset="0"/>
              </a:rPr>
              <a:t>Review questions</a:t>
            </a:r>
          </a:p>
        </p:txBody>
      </p:sp>
      <p:sp>
        <p:nvSpPr>
          <p:cNvPr id="183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ea typeface="+mn-ea"/>
                <a:cs typeface="+mn-cs"/>
              </a:rPr>
              <a:t>What is the function of water in photosynthesis?</a:t>
            </a:r>
          </a:p>
          <a:p>
            <a:pPr lvl="1" eaLnBrk="1" hangingPunct="1">
              <a:defRPr/>
            </a:pPr>
            <a:r>
              <a:rPr lang="en-US" dirty="0" smtClean="0">
                <a:ea typeface="+mn-ea"/>
              </a:rPr>
              <a:t>Supplies electrons to ETC (makes NADPH)</a:t>
            </a:r>
          </a:p>
          <a:p>
            <a:pPr lvl="1" eaLnBrk="1" hangingPunct="1">
              <a:defRPr/>
            </a:pPr>
            <a:r>
              <a:rPr lang="en-US" dirty="0" smtClean="0">
                <a:ea typeface="+mn-ea"/>
              </a:rPr>
              <a:t>Supplies H+ ions</a:t>
            </a:r>
          </a:p>
          <a:p>
            <a:pPr lvl="2" eaLnBrk="1" hangingPunct="1">
              <a:defRPr/>
            </a:pPr>
            <a:r>
              <a:rPr lang="en-US" dirty="0" smtClean="0">
                <a:ea typeface="+mn-ea"/>
              </a:rPr>
              <a:t>Used to make ATP later</a:t>
            </a:r>
          </a:p>
          <a:p>
            <a:pPr eaLnBrk="1" hangingPunct="1">
              <a:defRPr/>
            </a:pPr>
            <a:r>
              <a:rPr lang="en-US" dirty="0" smtClean="0">
                <a:ea typeface="+mn-ea"/>
                <a:cs typeface="+mn-cs"/>
              </a:rPr>
              <a:t>How does the electron transport chain transfer light energy in photosynthesis?</a:t>
            </a:r>
          </a:p>
          <a:p>
            <a:pPr lvl="1" eaLnBrk="1" hangingPunct="1">
              <a:defRPr/>
            </a:pPr>
            <a:r>
              <a:rPr lang="en-US" dirty="0" smtClean="0">
                <a:ea typeface="+mn-ea"/>
              </a:rPr>
              <a:t>Light is transferred to electrons which travel in the ETC</a:t>
            </a:r>
          </a:p>
          <a:p>
            <a:pPr eaLnBrk="1" hangingPunct="1">
              <a:defRPr/>
            </a:pPr>
            <a:endParaRPr lang="en-US" dirty="0" smtClean="0"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3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3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2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32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2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32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-14288" y="22225"/>
            <a:ext cx="8229601" cy="892175"/>
          </a:xfrm>
        </p:spPr>
        <p:txBody>
          <a:bodyPr/>
          <a:lstStyle/>
          <a:p>
            <a:pPr eaLnBrk="1" hangingPunct="1">
              <a:defRPr/>
            </a:pPr>
            <a:r>
              <a:rPr lang="en-US">
                <a:latin typeface="Garamond" charset="0"/>
                <a:ea typeface="MS PGothic" charset="0"/>
              </a:rPr>
              <a:t>Review questions</a:t>
            </a:r>
          </a:p>
        </p:txBody>
      </p:sp>
      <p:sp>
        <p:nvSpPr>
          <p:cNvPr id="1761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066800"/>
            <a:ext cx="8229600" cy="45259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2800" dirty="0">
                <a:latin typeface="Garamond" charset="0"/>
                <a:ea typeface="MS PGothic" charset="0"/>
              </a:rPr>
              <a:t>What is the equation for photosynthesis?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400" dirty="0">
                <a:latin typeface="Garamond" charset="0"/>
                <a:ea typeface="MS PGothic" charset="0"/>
              </a:rPr>
              <a:t>H2O + CO2 + Light </a:t>
            </a:r>
            <a:r>
              <a:rPr lang="en-US" sz="2400" dirty="0">
                <a:latin typeface="Garamond" charset="0"/>
                <a:ea typeface="MS PGothic" charset="0"/>
                <a:sym typeface="Wingdings" charset="0"/>
              </a:rPr>
              <a:t> O2 + Sugar</a:t>
            </a:r>
            <a:endParaRPr lang="en-US" sz="2400" dirty="0">
              <a:latin typeface="Garamond" charset="0"/>
              <a:ea typeface="MS PGothic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-US" sz="2800" dirty="0">
                <a:latin typeface="Garamond" charset="0"/>
                <a:ea typeface="MS PGothic" charset="0"/>
              </a:rPr>
              <a:t>What is the equation for cell respiration?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400" dirty="0">
                <a:latin typeface="Garamond" charset="0"/>
                <a:ea typeface="MS PGothic" charset="0"/>
              </a:rPr>
              <a:t>Sugar + O2 </a:t>
            </a:r>
            <a:r>
              <a:rPr lang="en-US" sz="2400" dirty="0">
                <a:latin typeface="Garamond" charset="0"/>
                <a:ea typeface="MS PGothic" charset="0"/>
                <a:sym typeface="Wingdings" charset="0"/>
              </a:rPr>
              <a:t> H2O + CO2 + ATP (energy)</a:t>
            </a:r>
            <a:endParaRPr lang="en-US" sz="2400" dirty="0">
              <a:latin typeface="Garamond" charset="0"/>
              <a:ea typeface="MS PGothic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-US" sz="2800" dirty="0">
                <a:latin typeface="Garamond" charset="0"/>
                <a:ea typeface="MS PGothic" charset="0"/>
              </a:rPr>
              <a:t>What is the </a:t>
            </a:r>
            <a:r>
              <a:rPr lang="ja-JP" altLang="en-US" sz="2800" dirty="0">
                <a:latin typeface="Arial" charset="0"/>
                <a:ea typeface="MS PGothic" charset="0"/>
              </a:rPr>
              <a:t>“</a:t>
            </a:r>
            <a:r>
              <a:rPr lang="en-US" altLang="ja-JP" sz="2800" dirty="0">
                <a:latin typeface="Garamond" charset="0"/>
                <a:ea typeface="MS PGothic" charset="0"/>
              </a:rPr>
              <a:t>power-house</a:t>
            </a:r>
            <a:r>
              <a:rPr lang="ja-JP" altLang="en-US" sz="2800" dirty="0">
                <a:latin typeface="Arial" charset="0"/>
                <a:ea typeface="MS PGothic" charset="0"/>
              </a:rPr>
              <a:t>”</a:t>
            </a:r>
            <a:r>
              <a:rPr lang="en-US" altLang="ja-JP" sz="2800" dirty="0">
                <a:latin typeface="Garamond" charset="0"/>
                <a:ea typeface="MS PGothic" charset="0"/>
              </a:rPr>
              <a:t> of the cell?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400" dirty="0">
                <a:latin typeface="Garamond" charset="0"/>
                <a:ea typeface="MS PGothic" charset="0"/>
              </a:rPr>
              <a:t>Mitochondria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800" dirty="0">
                <a:latin typeface="Garamond" charset="0"/>
                <a:ea typeface="MS PGothic" charset="0"/>
              </a:rPr>
              <a:t>What does it produce?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400" dirty="0">
                <a:latin typeface="Garamond" charset="0"/>
                <a:ea typeface="MS PGothic" charset="0"/>
              </a:rPr>
              <a:t>ATP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800" dirty="0">
                <a:latin typeface="Garamond" charset="0"/>
                <a:ea typeface="MS PGothic" charset="0"/>
              </a:rPr>
              <a:t>What is the sugar used for that is produced from photosynthesis?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400" dirty="0">
                <a:latin typeface="Garamond" charset="0"/>
                <a:ea typeface="MS PGothic" charset="0"/>
              </a:rPr>
              <a:t>Broken down to produce ATP</a:t>
            </a:r>
          </a:p>
          <a:p>
            <a:pPr eaLnBrk="1" hangingPunct="1">
              <a:lnSpc>
                <a:spcPct val="80000"/>
              </a:lnSpc>
              <a:defRPr/>
            </a:pPr>
            <a:endParaRPr lang="en-US" sz="2800" dirty="0">
              <a:latin typeface="Garamond" charset="0"/>
              <a:ea typeface="MS PGothic" charset="0"/>
            </a:endParaRPr>
          </a:p>
        </p:txBody>
      </p:sp>
      <p:pic>
        <p:nvPicPr>
          <p:cNvPr id="36867" name="Picture 4" descr="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4689475"/>
            <a:ext cx="2438400" cy="213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6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6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6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6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61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61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61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61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761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7613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2/11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Your ATB is to start a new ATB and draw a picture next to todays date</a:t>
            </a:r>
          </a:p>
          <a:p>
            <a:r>
              <a:rPr lang="en-US" dirty="0" smtClean="0"/>
              <a:t>Today:</a:t>
            </a:r>
          </a:p>
          <a:p>
            <a:pPr lvl="1"/>
            <a:r>
              <a:rPr lang="en-US" dirty="0" smtClean="0"/>
              <a:t>Look over the tests</a:t>
            </a:r>
          </a:p>
          <a:p>
            <a:pPr lvl="1"/>
            <a:r>
              <a:rPr lang="en-US" dirty="0" smtClean="0"/>
              <a:t>Start on the </a:t>
            </a:r>
            <a:r>
              <a:rPr lang="en-US" smtClean="0"/>
              <a:t>next chapter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6457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>
                <a:solidFill>
                  <a:schemeClr val="tx1"/>
                </a:solidFill>
                <a:latin typeface="Garamond" charset="0"/>
                <a:ea typeface="MS PGothic" charset="0"/>
              </a:rPr>
              <a:t>Photosynthesis-Cellular Respiration Cycle</a:t>
            </a:r>
          </a:p>
        </p:txBody>
      </p:sp>
      <p:sp>
        <p:nvSpPr>
          <p:cNvPr id="177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ea typeface="+mn-ea"/>
              <a:cs typeface="+mn-cs"/>
            </a:endParaRPr>
          </a:p>
        </p:txBody>
      </p:sp>
      <p:pic>
        <p:nvPicPr>
          <p:cNvPr id="37891" name="Picture 4" descr="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854075"/>
            <a:ext cx="6858000" cy="600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2" descr="AT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581400"/>
            <a:ext cx="6329363" cy="311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79" name="Rectangle 3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0" y="0"/>
            <a:ext cx="9144000" cy="868363"/>
          </a:xfrm>
        </p:spPr>
        <p:txBody>
          <a:bodyPr/>
          <a:lstStyle/>
          <a:p>
            <a:pPr eaLnBrk="1" hangingPunct="1">
              <a:defRPr/>
            </a:pPr>
            <a:r>
              <a:rPr lang="en-US" sz="2800" b="0" u="sng">
                <a:latin typeface="Comic Sans MS" charset="0"/>
                <a:ea typeface="MS PGothic" charset="0"/>
              </a:rPr>
              <a:t>Review</a:t>
            </a:r>
            <a:r>
              <a:rPr lang="en-US" sz="2800" b="0">
                <a:latin typeface="Comic Sans MS" charset="0"/>
                <a:ea typeface="MS PGothic" charset="0"/>
              </a:rPr>
              <a:t>: What is the name of the energy storing molecule?</a:t>
            </a:r>
          </a:p>
        </p:txBody>
      </p:sp>
      <p:sp>
        <p:nvSpPr>
          <p:cNvPr id="50180" name="Rectangle 4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152400" y="685800"/>
            <a:ext cx="8382000" cy="4983163"/>
          </a:xfrm>
        </p:spPr>
        <p:txBody>
          <a:bodyPr/>
          <a:lstStyle/>
          <a:p>
            <a:pPr eaLnBrk="1" hangingPunct="1">
              <a:defRPr/>
            </a:pPr>
            <a:r>
              <a:rPr lang="en-US" sz="2700" b="1" smtClean="0">
                <a:latin typeface="Arial Unicode MS" charset="0"/>
                <a:ea typeface="+mn-ea"/>
                <a:cs typeface="+mn-cs"/>
              </a:rPr>
              <a:t>Adenosine Triphosphate - (ATP)</a:t>
            </a:r>
          </a:p>
          <a:p>
            <a:pPr eaLnBrk="1" hangingPunct="1">
              <a:defRPr/>
            </a:pPr>
            <a:r>
              <a:rPr lang="en-US" sz="2700" b="1" smtClean="0">
                <a:latin typeface="Arial Unicode MS" charset="0"/>
                <a:ea typeface="+mn-ea"/>
                <a:cs typeface="+mn-cs"/>
              </a:rPr>
              <a:t>Composed of 3 parts:</a:t>
            </a:r>
          </a:p>
          <a:p>
            <a:pPr lvl="1" eaLnBrk="1" hangingPunct="1">
              <a:defRPr/>
            </a:pPr>
            <a:r>
              <a:rPr lang="en-US" sz="2700" b="1" smtClean="0">
                <a:latin typeface="Arial Unicode MS" charset="0"/>
                <a:ea typeface="+mn-ea"/>
              </a:rPr>
              <a:t>Nitrogen base (adenine)</a:t>
            </a:r>
          </a:p>
          <a:p>
            <a:pPr lvl="1" eaLnBrk="1" hangingPunct="1">
              <a:defRPr/>
            </a:pPr>
            <a:r>
              <a:rPr lang="en-US" sz="2700" b="1" smtClean="0">
                <a:latin typeface="Arial Unicode MS" charset="0"/>
                <a:ea typeface="+mn-ea"/>
              </a:rPr>
              <a:t>sugar (ribose)</a:t>
            </a:r>
          </a:p>
          <a:p>
            <a:pPr lvl="1" eaLnBrk="1" hangingPunct="1">
              <a:defRPr/>
            </a:pPr>
            <a:r>
              <a:rPr lang="en-US" sz="2700" b="1" smtClean="0">
                <a:latin typeface="Arial Unicode MS" charset="0"/>
                <a:ea typeface="+mn-ea"/>
              </a:rPr>
              <a:t>3 phosphate groups.</a:t>
            </a:r>
          </a:p>
          <a:p>
            <a:pPr eaLnBrk="1" hangingPunct="1">
              <a:defRPr/>
            </a:pPr>
            <a:r>
              <a:rPr lang="en-US" sz="3600" b="1" smtClean="0">
                <a:latin typeface="Comic Sans MS" charset="0"/>
                <a:ea typeface="+mn-ea"/>
                <a:cs typeface="+mn-cs"/>
              </a:rPr>
              <a:t> </a:t>
            </a:r>
            <a:endParaRPr lang="en-US" b="1" smtClean="0">
              <a:latin typeface="Comic Sans MS" charset="0"/>
              <a:ea typeface="+mn-ea"/>
              <a:cs typeface="+mn-cs"/>
            </a:endParaRPr>
          </a:p>
        </p:txBody>
      </p:sp>
    </p:spTree>
  </p:cSld>
  <p:clrMapOvr>
    <a:masterClrMapping/>
  </p:clrMapOvr>
  <p:transition xmlns:p14="http://schemas.microsoft.com/office/powerpoint/2010/main">
    <p:random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0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01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501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501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501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501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0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latin typeface="Garamond" charset="0"/>
                <a:ea typeface="MS PGothic" charset="0"/>
              </a:rPr>
              <a:t>So…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n"/>
              <a:defRPr/>
            </a:pPr>
            <a:r>
              <a:rPr lang="en-US" sz="2800" b="1" dirty="0" smtClean="0">
                <a:latin typeface="Arial Unicode MS" pitchFamily="34" charset="-128"/>
                <a:cs typeface="ＭＳ Ｐゴシック" charset="0"/>
              </a:rPr>
              <a:t>If an adenosine monophosphate molecule bonds with another phosphate, plus energy, what is it called?</a:t>
            </a:r>
          </a:p>
          <a:p>
            <a:pPr lvl="1">
              <a:buFont typeface="Wingdings" pitchFamily="2" charset="2"/>
              <a:buChar char="n"/>
              <a:defRPr/>
            </a:pPr>
            <a:r>
              <a:rPr lang="en-US" b="1" dirty="0" smtClean="0">
                <a:latin typeface="Arial Unicode MS" pitchFamily="34" charset="-128"/>
              </a:rPr>
              <a:t>Adenosine </a:t>
            </a:r>
            <a:r>
              <a:rPr lang="en-US" b="1" dirty="0" err="1" smtClean="0">
                <a:latin typeface="Arial Unicode MS" pitchFamily="34" charset="-128"/>
              </a:rPr>
              <a:t>diphosphate</a:t>
            </a:r>
            <a:endParaRPr lang="en-US" b="1" dirty="0" smtClean="0">
              <a:latin typeface="Arial Unicode MS" pitchFamily="34" charset="-128"/>
            </a:endParaRPr>
          </a:p>
          <a:p>
            <a:pPr>
              <a:buFont typeface="Wingdings" pitchFamily="2" charset="2"/>
              <a:buChar char="n"/>
              <a:defRPr/>
            </a:pPr>
            <a:r>
              <a:rPr lang="en-US" sz="2800" b="1" dirty="0" smtClean="0">
                <a:latin typeface="Arial Unicode MS" pitchFamily="34" charset="-128"/>
                <a:cs typeface="ＭＳ Ｐゴシック" charset="0"/>
              </a:rPr>
              <a:t>If ADP bonds with another phosphate, plus energy, what is it called?</a:t>
            </a:r>
          </a:p>
          <a:p>
            <a:pPr lvl="1">
              <a:buFont typeface="Wingdings" pitchFamily="2" charset="2"/>
              <a:buChar char="n"/>
              <a:defRPr/>
            </a:pPr>
            <a:r>
              <a:rPr lang="en-US" b="1" dirty="0" smtClean="0">
                <a:latin typeface="Arial Unicode MS" pitchFamily="34" charset="-128"/>
              </a:rPr>
              <a:t>ATP</a:t>
            </a:r>
          </a:p>
          <a:p>
            <a:pPr>
              <a:buFont typeface="Wingdings" pitchFamily="2" charset="2"/>
              <a:buChar char="n"/>
              <a:defRPr/>
            </a:pPr>
            <a:r>
              <a:rPr lang="en-US" sz="2800" b="1" dirty="0" smtClean="0">
                <a:latin typeface="Arial Unicode MS" pitchFamily="34" charset="-128"/>
                <a:cs typeface="ＭＳ Ｐゴシック" charset="0"/>
              </a:rPr>
              <a:t>What is ATP used for ? </a:t>
            </a:r>
          </a:p>
          <a:p>
            <a:pPr lvl="1">
              <a:buFont typeface="Wingdings" pitchFamily="2" charset="2"/>
              <a:buChar char="n"/>
              <a:defRPr/>
            </a:pPr>
            <a:r>
              <a:rPr lang="en-US" b="1" dirty="0" smtClean="0">
                <a:latin typeface="Arial Unicode MS" pitchFamily="34" charset="-128"/>
              </a:rPr>
              <a:t>Almost all bodily functions</a:t>
            </a:r>
          </a:p>
          <a:p>
            <a:pPr>
              <a:buFont typeface="Wingdings" pitchFamily="2" charset="2"/>
              <a:buChar char="n"/>
              <a:defRPr/>
            </a:pPr>
            <a:endParaRPr lang="en-US" dirty="0">
              <a:cs typeface="ＭＳ Ｐゴシック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0"/>
            <a:ext cx="8839200" cy="4525963"/>
          </a:xfrm>
        </p:spPr>
        <p:txBody>
          <a:bodyPr/>
          <a:lstStyle/>
          <a:p>
            <a:r>
              <a:rPr lang="en-US" sz="14000" dirty="0">
                <a:latin typeface="Garamond" charset="0"/>
                <a:ea typeface="MS PGothic" charset="0"/>
              </a:rPr>
              <a:t>Cellular Respiration</a:t>
            </a:r>
            <a:endParaRPr lang="en-US" sz="14000" dirty="0"/>
          </a:p>
        </p:txBody>
      </p:sp>
    </p:spTree>
    <p:extLst>
      <p:ext uri="{BB962C8B-B14F-4D97-AF65-F5344CB8AC3E}">
        <p14:creationId xmlns:p14="http://schemas.microsoft.com/office/powerpoint/2010/main" val="144678461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latin typeface="Garamond" charset="0"/>
                <a:ea typeface="MS PGothic" charset="0"/>
              </a:rPr>
              <a:t>Cellular Respiration</a:t>
            </a:r>
          </a:p>
        </p:txBody>
      </p:sp>
      <p:sp>
        <p:nvSpPr>
          <p:cNvPr id="983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295400"/>
            <a:ext cx="8610600" cy="4830763"/>
          </a:xfrm>
          <a:ln w="12700">
            <a:solidFill>
              <a:srgbClr val="FFFF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2600" b="1" u="sng" dirty="0">
                <a:latin typeface="Garamond" charset="0"/>
                <a:ea typeface="MS PGothic" charset="0"/>
              </a:rPr>
              <a:t>Cellular respiration </a:t>
            </a:r>
            <a:r>
              <a:rPr lang="en-US" sz="2600" b="1" dirty="0">
                <a:latin typeface="Garamond" charset="0"/>
                <a:ea typeface="MS PGothic" charset="0"/>
              </a:rPr>
              <a:t>– 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600" dirty="0">
                <a:latin typeface="Garamond" charset="0"/>
                <a:ea typeface="MS PGothic" charset="0"/>
              </a:rPr>
              <a:t> is the process by which </a:t>
            </a:r>
            <a:r>
              <a:rPr lang="en-US" sz="2600" dirty="0">
                <a:solidFill>
                  <a:srgbClr val="FFFF00"/>
                </a:solidFill>
                <a:latin typeface="Garamond" charset="0"/>
                <a:ea typeface="MS PGothic" charset="0"/>
              </a:rPr>
              <a:t>cells </a:t>
            </a:r>
            <a:r>
              <a:rPr lang="en-US" sz="2600" dirty="0">
                <a:latin typeface="Garamond" charset="0"/>
                <a:ea typeface="MS PGothic" charset="0"/>
              </a:rPr>
              <a:t>break down </a:t>
            </a:r>
            <a:r>
              <a:rPr lang="en-US" sz="2600" dirty="0">
                <a:solidFill>
                  <a:srgbClr val="FFFF00"/>
                </a:solidFill>
                <a:latin typeface="Garamond" charset="0"/>
                <a:ea typeface="MS PGothic" charset="0"/>
              </a:rPr>
              <a:t>organic</a:t>
            </a:r>
            <a:r>
              <a:rPr lang="en-US" sz="2600" dirty="0">
                <a:latin typeface="Garamond" charset="0"/>
                <a:ea typeface="MS PGothic" charset="0"/>
              </a:rPr>
              <a:t> </a:t>
            </a:r>
            <a:r>
              <a:rPr lang="en-US" sz="2600" dirty="0">
                <a:solidFill>
                  <a:srgbClr val="FFFF00"/>
                </a:solidFill>
                <a:latin typeface="Garamond" charset="0"/>
                <a:ea typeface="MS PGothic" charset="0"/>
              </a:rPr>
              <a:t>compounds</a:t>
            </a:r>
            <a:r>
              <a:rPr lang="en-US" sz="2600" dirty="0">
                <a:latin typeface="Garamond" charset="0"/>
                <a:ea typeface="MS PGothic" charset="0"/>
              </a:rPr>
              <a:t> to produce </a:t>
            </a:r>
            <a:r>
              <a:rPr lang="en-US" sz="2600" dirty="0">
                <a:solidFill>
                  <a:srgbClr val="FFFF00"/>
                </a:solidFill>
                <a:latin typeface="Garamond" charset="0"/>
                <a:ea typeface="MS PGothic" charset="0"/>
              </a:rPr>
              <a:t>ATP</a:t>
            </a:r>
            <a:r>
              <a:rPr lang="en-US" sz="2600" dirty="0">
                <a:latin typeface="Garamond" charset="0"/>
                <a:ea typeface="MS PGothic" charset="0"/>
              </a:rPr>
              <a:t>.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600" dirty="0">
                <a:latin typeface="Garamond" charset="0"/>
                <a:ea typeface="MS PGothic" charset="0"/>
              </a:rPr>
              <a:t>Both </a:t>
            </a:r>
            <a:r>
              <a:rPr lang="en-US" sz="2600" b="1" u="sng" dirty="0">
                <a:solidFill>
                  <a:srgbClr val="FFFF00"/>
                </a:solidFill>
                <a:latin typeface="Garamond" charset="0"/>
                <a:ea typeface="MS PGothic" charset="0"/>
              </a:rPr>
              <a:t>autotrophs</a:t>
            </a:r>
            <a:r>
              <a:rPr lang="en-US" sz="2600" dirty="0">
                <a:solidFill>
                  <a:srgbClr val="FFFF00"/>
                </a:solidFill>
                <a:latin typeface="Garamond" charset="0"/>
                <a:ea typeface="MS PGothic" charset="0"/>
              </a:rPr>
              <a:t> </a:t>
            </a:r>
            <a:r>
              <a:rPr lang="en-US" sz="2600" dirty="0">
                <a:latin typeface="Garamond" charset="0"/>
                <a:ea typeface="MS PGothic" charset="0"/>
              </a:rPr>
              <a:t>and </a:t>
            </a:r>
            <a:r>
              <a:rPr lang="en-US" sz="2600" b="1" u="sng" dirty="0">
                <a:solidFill>
                  <a:srgbClr val="FFFF00"/>
                </a:solidFill>
                <a:latin typeface="Garamond" charset="0"/>
                <a:ea typeface="MS PGothic" charset="0"/>
              </a:rPr>
              <a:t>heterotrophs</a:t>
            </a:r>
            <a:r>
              <a:rPr lang="en-US" sz="2600" dirty="0">
                <a:solidFill>
                  <a:srgbClr val="FFFF00"/>
                </a:solidFill>
                <a:latin typeface="Garamond" charset="0"/>
                <a:ea typeface="MS PGothic" charset="0"/>
              </a:rPr>
              <a:t> </a:t>
            </a:r>
            <a:r>
              <a:rPr lang="en-US" sz="2600" dirty="0">
                <a:latin typeface="Garamond" charset="0"/>
                <a:ea typeface="MS PGothic" charset="0"/>
              </a:rPr>
              <a:t>use cellular respiration – use products of </a:t>
            </a:r>
            <a:r>
              <a:rPr lang="en-US" sz="2600" b="1" u="sng" dirty="0" smtClean="0">
                <a:solidFill>
                  <a:srgbClr val="FFFF00"/>
                </a:solidFill>
                <a:latin typeface="Garamond" charset="0"/>
                <a:ea typeface="MS PGothic" charset="0"/>
              </a:rPr>
              <a:t>photosynthesis</a:t>
            </a:r>
            <a:r>
              <a:rPr lang="en-US" sz="2600" b="1" dirty="0" smtClean="0">
                <a:latin typeface="Garamond" charset="0"/>
                <a:ea typeface="MS PGothic" charset="0"/>
              </a:rPr>
              <a:t>, which are,</a:t>
            </a:r>
            <a:endParaRPr lang="en-US" sz="2600" b="1" u="sng" dirty="0">
              <a:latin typeface="Garamond" charset="0"/>
              <a:ea typeface="MS PGothic" charset="0"/>
            </a:endParaRPr>
          </a:p>
          <a:p>
            <a:pPr lvl="2" eaLnBrk="1" hangingPunct="1">
              <a:lnSpc>
                <a:spcPct val="90000"/>
              </a:lnSpc>
              <a:defRPr/>
            </a:pPr>
            <a:r>
              <a:rPr lang="en-US" sz="2600" dirty="0">
                <a:solidFill>
                  <a:srgbClr val="FFFF00"/>
                </a:solidFill>
                <a:latin typeface="Garamond" charset="0"/>
                <a:ea typeface="MS PGothic" charset="0"/>
              </a:rPr>
              <a:t>Oxygen and glucose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600" u="sng" dirty="0">
                <a:latin typeface="Garamond" charset="0"/>
                <a:ea typeface="MS PGothic" charset="0"/>
              </a:rPr>
              <a:t>Equation</a:t>
            </a:r>
            <a:r>
              <a:rPr lang="en-US" sz="2600" dirty="0">
                <a:latin typeface="Garamond" charset="0"/>
                <a:ea typeface="MS PGothic" charset="0"/>
              </a:rPr>
              <a:t>:  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600" dirty="0">
                <a:latin typeface="Garamond" charset="0"/>
                <a:ea typeface="MS PGothic" charset="0"/>
              </a:rPr>
              <a:t>6O</a:t>
            </a:r>
            <a:r>
              <a:rPr lang="en-US" sz="2600" baseline="-25000" dirty="0">
                <a:latin typeface="Garamond" charset="0"/>
                <a:ea typeface="MS PGothic" charset="0"/>
              </a:rPr>
              <a:t>2</a:t>
            </a:r>
            <a:r>
              <a:rPr lang="en-US" sz="2600" dirty="0">
                <a:latin typeface="Garamond" charset="0"/>
                <a:ea typeface="MS PGothic" charset="0"/>
              </a:rPr>
              <a:t> + C</a:t>
            </a:r>
            <a:r>
              <a:rPr lang="en-US" sz="2600" baseline="-25000" dirty="0">
                <a:latin typeface="Garamond" charset="0"/>
                <a:ea typeface="MS PGothic" charset="0"/>
              </a:rPr>
              <a:t>6</a:t>
            </a:r>
            <a:r>
              <a:rPr lang="en-US" sz="2600" dirty="0">
                <a:latin typeface="Garamond" charset="0"/>
                <a:ea typeface="MS PGothic" charset="0"/>
              </a:rPr>
              <a:t>H</a:t>
            </a:r>
            <a:r>
              <a:rPr lang="en-US" sz="2600" baseline="-25000" dirty="0">
                <a:latin typeface="Garamond" charset="0"/>
                <a:ea typeface="MS PGothic" charset="0"/>
              </a:rPr>
              <a:t>12</a:t>
            </a:r>
            <a:r>
              <a:rPr lang="en-US" sz="2600" dirty="0">
                <a:latin typeface="Garamond" charset="0"/>
                <a:ea typeface="MS PGothic" charset="0"/>
              </a:rPr>
              <a:t>O</a:t>
            </a:r>
            <a:r>
              <a:rPr lang="en-US" sz="2600" baseline="-25000" dirty="0">
                <a:latin typeface="Garamond" charset="0"/>
                <a:ea typeface="MS PGothic" charset="0"/>
              </a:rPr>
              <a:t>6</a:t>
            </a:r>
            <a:r>
              <a:rPr lang="en-US" sz="2600" dirty="0">
                <a:latin typeface="Garamond" charset="0"/>
                <a:ea typeface="MS PGothic" charset="0"/>
              </a:rPr>
              <a:t> </a:t>
            </a:r>
            <a:r>
              <a:rPr lang="en-US" sz="2600" dirty="0">
                <a:latin typeface="Garamond" charset="0"/>
                <a:ea typeface="MS PGothic" charset="0"/>
                <a:sym typeface="Wingdings" charset="0"/>
              </a:rPr>
              <a:t> 6CO</a:t>
            </a:r>
            <a:r>
              <a:rPr lang="en-US" sz="2600" baseline="-25000" dirty="0">
                <a:latin typeface="Garamond" charset="0"/>
                <a:ea typeface="MS PGothic" charset="0"/>
                <a:sym typeface="Wingdings" charset="0"/>
              </a:rPr>
              <a:t>2</a:t>
            </a:r>
            <a:r>
              <a:rPr lang="en-US" sz="2600" dirty="0">
                <a:latin typeface="Garamond" charset="0"/>
                <a:ea typeface="MS PGothic" charset="0"/>
                <a:sym typeface="Wingdings" charset="0"/>
              </a:rPr>
              <a:t> + 6H</a:t>
            </a:r>
            <a:r>
              <a:rPr lang="en-US" sz="2600" baseline="-25000" dirty="0">
                <a:latin typeface="Garamond" charset="0"/>
                <a:ea typeface="MS PGothic" charset="0"/>
                <a:sym typeface="Wingdings" charset="0"/>
              </a:rPr>
              <a:t>2</a:t>
            </a:r>
            <a:r>
              <a:rPr lang="en-US" sz="2600" dirty="0">
                <a:latin typeface="Garamond" charset="0"/>
                <a:ea typeface="MS PGothic" charset="0"/>
                <a:sym typeface="Wingdings" charset="0"/>
              </a:rPr>
              <a:t>O + Energy (ATP)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600" dirty="0">
                <a:latin typeface="Garamond" charset="0"/>
                <a:ea typeface="MS PGothic" charset="0"/>
                <a:sym typeface="Wingdings" charset="0"/>
              </a:rPr>
              <a:t>Oxygen + Glucose  Carbon Dioxide + Water + Energy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8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83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83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83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83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83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83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effectLst/>
              </a:rPr>
              <a:t>THINKING </a:t>
            </a:r>
            <a:r>
              <a:rPr lang="en-US" dirty="0">
                <a:effectLst/>
              </a:rPr>
              <a:t>QUESTION:  Write the equation for photosynthesis below and compare it to the equation for cell respiration above. </a:t>
            </a:r>
            <a:endParaRPr lang="en-US" dirty="0" smtClean="0">
              <a:effectLst/>
            </a:endParaRPr>
          </a:p>
          <a:p>
            <a:r>
              <a:rPr lang="en-US" dirty="0" smtClean="0">
                <a:effectLst/>
              </a:rPr>
              <a:t>How </a:t>
            </a:r>
            <a:r>
              <a:rPr lang="en-US" dirty="0">
                <a:effectLst/>
              </a:rPr>
              <a:t>are they similar?  _________________________________________________________________________</a:t>
            </a:r>
          </a:p>
          <a:p>
            <a:r>
              <a:rPr lang="en-US" dirty="0">
                <a:effectLst/>
              </a:rPr>
              <a:t> </a:t>
            </a:r>
            <a:r>
              <a:rPr lang="en-US" dirty="0" smtClean="0">
                <a:effectLst/>
              </a:rPr>
              <a:t>How </a:t>
            </a:r>
            <a:r>
              <a:rPr lang="en-US" dirty="0">
                <a:effectLst/>
              </a:rPr>
              <a:t>are they different? ________________________________________________________________________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257653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5" name="Rectangle 5"/>
          <p:cNvSpPr>
            <a:spLocks noChangeArrowheads="1"/>
          </p:cNvSpPr>
          <p:nvPr/>
        </p:nvSpPr>
        <p:spPr bwMode="auto">
          <a:xfrm>
            <a:off x="838200" y="228600"/>
            <a:ext cx="7620000" cy="12954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algn="ctr" eaLnBrk="1" hangingPunct="1">
              <a:defRPr/>
            </a:pPr>
            <a:r>
              <a:rPr lang="en-US"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ＭＳ Ｐゴシック" charset="0"/>
                <a:cs typeface="+mn-cs"/>
              </a:rPr>
              <a:t>Cellular Respiration Introduction</a:t>
            </a:r>
            <a:endParaRPr lang="en-US" sz="440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ea typeface="ＭＳ Ｐゴシック" charset="0"/>
              <a:cs typeface="+mn-cs"/>
            </a:endParaRPr>
          </a:p>
        </p:txBody>
      </p:sp>
      <p:pic>
        <p:nvPicPr>
          <p:cNvPr id="102407" name="60106.avi" descr="/Volumes/HS1.VOL1/users/dhakim/2 - Biology/7 - Cell Respiration/60106.avi">
            <a:hlinkClick r:id="" action="ppaction://media"/>
          </p:cNvPr>
          <p:cNvPicPr>
            <a:picLocks noRot="1"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809750"/>
            <a:ext cx="5410200" cy="405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4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0240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07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2407"/>
                </p:tgtEl>
              </p:cMediaNode>
            </p:vide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1143000"/>
          </a:xfrm>
        </p:spPr>
        <p:txBody>
          <a:bodyPr/>
          <a:lstStyle/>
          <a:p>
            <a:pPr>
              <a:defRPr/>
            </a:pPr>
            <a:r>
              <a:rPr lang="en-US">
                <a:latin typeface="Garamond" charset="0"/>
                <a:ea typeface="MS PGothic" charset="0"/>
              </a:rPr>
              <a:t>Where does cell respiration occur?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762000"/>
            <a:ext cx="8229600" cy="4525963"/>
          </a:xfrm>
        </p:spPr>
        <p:txBody>
          <a:bodyPr/>
          <a:lstStyle/>
          <a:p>
            <a:pPr>
              <a:defRPr/>
            </a:pPr>
            <a:r>
              <a:rPr lang="en-US">
                <a:latin typeface="Garamond" charset="0"/>
                <a:ea typeface="MS PGothic" charset="0"/>
              </a:rPr>
              <a:t>Mitochondria</a:t>
            </a:r>
          </a:p>
          <a:p>
            <a:pPr>
              <a:defRPr/>
            </a:pPr>
            <a:r>
              <a:rPr lang="en-US">
                <a:latin typeface="Garamond" charset="0"/>
                <a:ea typeface="MS PGothic" charset="0"/>
              </a:rPr>
              <a:t>Label the mitochondria</a:t>
            </a:r>
          </a:p>
        </p:txBody>
      </p:sp>
      <p:grpSp>
        <p:nvGrpSpPr>
          <p:cNvPr id="47107" name="Group 12"/>
          <p:cNvGrpSpPr>
            <a:grpSpLocks/>
          </p:cNvGrpSpPr>
          <p:nvPr/>
        </p:nvGrpSpPr>
        <p:grpSpPr bwMode="auto">
          <a:xfrm>
            <a:off x="914400" y="1981200"/>
            <a:ext cx="7467600" cy="4876800"/>
            <a:chOff x="914400" y="1981200"/>
            <a:chExt cx="7467600" cy="4876800"/>
          </a:xfrm>
        </p:grpSpPr>
        <p:sp>
          <p:nvSpPr>
            <p:cNvPr id="47118" name="Rectangle 11"/>
            <p:cNvSpPr>
              <a:spLocks noChangeArrowheads="1"/>
            </p:cNvSpPr>
            <p:nvPr/>
          </p:nvSpPr>
          <p:spPr bwMode="auto">
            <a:xfrm>
              <a:off x="914400" y="1981200"/>
              <a:ext cx="1371600" cy="48768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119" name="Rectangle 10"/>
            <p:cNvSpPr>
              <a:spLocks noChangeArrowheads="1"/>
            </p:cNvSpPr>
            <p:nvPr/>
          </p:nvSpPr>
          <p:spPr bwMode="auto">
            <a:xfrm>
              <a:off x="6477000" y="1981200"/>
              <a:ext cx="1905000" cy="48768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pic>
          <p:nvPicPr>
            <p:cNvPr id="47120" name="Picture 3" descr="test version mitochondria copy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05000" y="1981200"/>
              <a:ext cx="4625047" cy="4876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7108" name="TextBox 5"/>
          <p:cNvSpPr txBox="1">
            <a:spLocks noChangeArrowheads="1"/>
          </p:cNvSpPr>
          <p:nvPr/>
        </p:nvSpPr>
        <p:spPr bwMode="auto">
          <a:xfrm>
            <a:off x="4572000" y="1981200"/>
            <a:ext cx="1524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9pPr>
          </a:lstStyle>
          <a:p>
            <a:r>
              <a:rPr lang="en-US">
                <a:solidFill>
                  <a:schemeClr val="bg2"/>
                </a:solidFill>
              </a:rPr>
              <a:t>Inner membrane</a:t>
            </a:r>
          </a:p>
        </p:txBody>
      </p:sp>
      <p:sp>
        <p:nvSpPr>
          <p:cNvPr id="47109" name="TextBox 6"/>
          <p:cNvSpPr txBox="1">
            <a:spLocks noChangeArrowheads="1"/>
          </p:cNvSpPr>
          <p:nvPr/>
        </p:nvSpPr>
        <p:spPr bwMode="auto">
          <a:xfrm>
            <a:off x="5486400" y="2743200"/>
            <a:ext cx="1524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9pPr>
          </a:lstStyle>
          <a:p>
            <a:r>
              <a:rPr lang="en-US">
                <a:solidFill>
                  <a:schemeClr val="bg2"/>
                </a:solidFill>
              </a:rPr>
              <a:t>Outer membrane</a:t>
            </a:r>
          </a:p>
        </p:txBody>
      </p:sp>
      <p:sp>
        <p:nvSpPr>
          <p:cNvPr id="47110" name="TextBox 7"/>
          <p:cNvSpPr txBox="1">
            <a:spLocks noChangeArrowheads="1"/>
          </p:cNvSpPr>
          <p:nvPr/>
        </p:nvSpPr>
        <p:spPr bwMode="auto">
          <a:xfrm>
            <a:off x="2438400" y="6091238"/>
            <a:ext cx="137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9pPr>
          </a:lstStyle>
          <a:p>
            <a:r>
              <a:rPr lang="en-US">
                <a:solidFill>
                  <a:schemeClr val="bg2"/>
                </a:solidFill>
              </a:rPr>
              <a:t>Matrix</a:t>
            </a:r>
          </a:p>
        </p:txBody>
      </p:sp>
      <p:sp>
        <p:nvSpPr>
          <p:cNvPr id="47111" name="TextBox 8"/>
          <p:cNvSpPr txBox="1">
            <a:spLocks noChangeArrowheads="1"/>
          </p:cNvSpPr>
          <p:nvPr/>
        </p:nvSpPr>
        <p:spPr bwMode="auto">
          <a:xfrm>
            <a:off x="1219200" y="4953000"/>
            <a:ext cx="12954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9pPr>
          </a:lstStyle>
          <a:p>
            <a:r>
              <a:rPr lang="en-US">
                <a:solidFill>
                  <a:schemeClr val="bg2"/>
                </a:solidFill>
              </a:rPr>
              <a:t>Cristae (folds)</a:t>
            </a:r>
          </a:p>
        </p:txBody>
      </p:sp>
      <p:sp>
        <p:nvSpPr>
          <p:cNvPr id="47112" name="TextBox 9"/>
          <p:cNvSpPr txBox="1">
            <a:spLocks noChangeArrowheads="1"/>
          </p:cNvSpPr>
          <p:nvPr/>
        </p:nvSpPr>
        <p:spPr bwMode="auto">
          <a:xfrm>
            <a:off x="6248400" y="3741738"/>
            <a:ext cx="22098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9pPr>
          </a:lstStyle>
          <a:p>
            <a:r>
              <a:rPr lang="en-US" sz="1800">
                <a:solidFill>
                  <a:schemeClr val="bg2"/>
                </a:solidFill>
              </a:rPr>
              <a:t>I</a:t>
            </a:r>
            <a:r>
              <a:rPr lang="en-US">
                <a:solidFill>
                  <a:schemeClr val="bg2"/>
                </a:solidFill>
              </a:rPr>
              <a:t>ntermembrane space</a:t>
            </a: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4572000" y="2133600"/>
            <a:ext cx="1295400" cy="609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5486400" y="2819400"/>
            <a:ext cx="1371600" cy="609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1143000" y="4953000"/>
            <a:ext cx="1143000" cy="762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2362200" y="6172200"/>
            <a:ext cx="11430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6248400" y="3886200"/>
            <a:ext cx="1981200" cy="838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8305800" cy="65532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3000" b="1" u="sng" dirty="0" smtClean="0">
                <a:cs typeface="ＭＳ Ｐゴシック" charset="0"/>
              </a:rPr>
              <a:t>What are the inner folds of the mitochondria called?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3000" dirty="0" smtClean="0"/>
              <a:t>Cristae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3000" dirty="0"/>
              <a:t>Where the </a:t>
            </a:r>
            <a:r>
              <a:rPr lang="en-US" sz="3000" u="sng" dirty="0" smtClean="0"/>
              <a:t>electron transport chain</a:t>
            </a:r>
            <a:r>
              <a:rPr lang="en-US" sz="3000" dirty="0" smtClean="0"/>
              <a:t> occurs</a:t>
            </a:r>
            <a:endParaRPr lang="en-US" sz="3000" u="sng" dirty="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en-US" sz="3000" b="1" u="sng" dirty="0" smtClean="0">
                <a:cs typeface="ＭＳ Ｐゴシック" charset="0"/>
              </a:rPr>
              <a:t>What is the energy-rich space inside the mitochondria called?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3000" dirty="0" smtClean="0"/>
              <a:t>Matrix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3000" dirty="0"/>
              <a:t>Where the </a:t>
            </a:r>
            <a:r>
              <a:rPr lang="en-US" sz="3000" u="sng" dirty="0" smtClean="0"/>
              <a:t>Krebs </a:t>
            </a:r>
            <a:r>
              <a:rPr lang="en-US" sz="3000" u="sng" dirty="0"/>
              <a:t>Cycle </a:t>
            </a:r>
            <a:r>
              <a:rPr lang="en-US" sz="3000" u="sng" dirty="0" smtClean="0"/>
              <a:t>occurs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3000" u="sng" dirty="0" smtClean="0">
                <a:solidFill>
                  <a:srgbClr val="FFFF00"/>
                </a:solidFill>
                <a:cs typeface="ＭＳ Ｐゴシック" charset="0"/>
              </a:rPr>
              <a:t>IMPORTANT:  Explain why </a:t>
            </a:r>
            <a:r>
              <a:rPr lang="en-US" sz="3000" u="sng" dirty="0">
                <a:solidFill>
                  <a:srgbClr val="FFFF00"/>
                </a:solidFill>
                <a:cs typeface="ＭＳ Ｐゴシック" charset="0"/>
              </a:rPr>
              <a:t/>
            </a:r>
            <a:br>
              <a:rPr lang="en-US" sz="3000" u="sng" dirty="0">
                <a:solidFill>
                  <a:srgbClr val="FFFF00"/>
                </a:solidFill>
                <a:cs typeface="ＭＳ Ｐゴシック" charset="0"/>
              </a:rPr>
            </a:br>
            <a:r>
              <a:rPr lang="en-US" sz="3000" u="sng" dirty="0" smtClean="0">
                <a:solidFill>
                  <a:srgbClr val="FFFF00"/>
                </a:solidFill>
                <a:cs typeface="ＭＳ Ｐゴシック" charset="0"/>
              </a:rPr>
              <a:t>the inside of a mitochondria </a:t>
            </a:r>
            <a:r>
              <a:rPr lang="en-US" sz="3000" u="sng" dirty="0">
                <a:solidFill>
                  <a:srgbClr val="FFFF00"/>
                </a:solidFill>
                <a:cs typeface="ＭＳ Ｐゴシック" charset="0"/>
              </a:rPr>
              <a:t/>
            </a:r>
            <a:br>
              <a:rPr lang="en-US" sz="3000" u="sng" dirty="0">
                <a:solidFill>
                  <a:srgbClr val="FFFF00"/>
                </a:solidFill>
                <a:cs typeface="ＭＳ Ｐゴシック" charset="0"/>
              </a:rPr>
            </a:br>
            <a:r>
              <a:rPr lang="en-US" sz="3000" u="sng" dirty="0" smtClean="0">
                <a:solidFill>
                  <a:srgbClr val="FFFF00"/>
                </a:solidFill>
                <a:cs typeface="ＭＳ Ｐゴシック" charset="0"/>
              </a:rPr>
              <a:t>highly folded?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3000" dirty="0" smtClean="0">
                <a:solidFill>
                  <a:srgbClr val="FFFF00"/>
                </a:solidFill>
              </a:rPr>
              <a:t>Allows more surface area for</a:t>
            </a:r>
            <a:br>
              <a:rPr lang="en-US" sz="3000" dirty="0" smtClean="0">
                <a:solidFill>
                  <a:srgbClr val="FFFF00"/>
                </a:solidFill>
              </a:rPr>
            </a:br>
            <a:r>
              <a:rPr lang="en-US" sz="3000" dirty="0" smtClean="0">
                <a:solidFill>
                  <a:srgbClr val="FFFF00"/>
                </a:solidFill>
              </a:rPr>
              <a:t> reactions to occur of the ETC </a:t>
            </a:r>
            <a:br>
              <a:rPr lang="en-US" sz="3000" dirty="0" smtClean="0">
                <a:solidFill>
                  <a:srgbClr val="FFFF00"/>
                </a:solidFill>
              </a:rPr>
            </a:br>
            <a:r>
              <a:rPr lang="en-US" sz="3000" dirty="0" smtClean="0">
                <a:solidFill>
                  <a:srgbClr val="FFFF00"/>
                </a:solidFill>
              </a:rPr>
              <a:t>(which = more ATP produced)</a:t>
            </a:r>
          </a:p>
          <a:p>
            <a:pPr>
              <a:buFont typeface="Wingdings" pitchFamily="2" charset="2"/>
              <a:buChar char="n"/>
              <a:defRPr/>
            </a:pPr>
            <a:endParaRPr lang="en-US" sz="3000" dirty="0">
              <a:cs typeface="ＭＳ Ｐゴシック" charset="0"/>
            </a:endParaRPr>
          </a:p>
        </p:txBody>
      </p:sp>
      <p:pic>
        <p:nvPicPr>
          <p:cNvPr id="48130" name="Picture 6" descr="test version mitochondria cop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3757613"/>
            <a:ext cx="2378075" cy="3100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5029200"/>
          </a:xfrm>
        </p:spPr>
        <p:txBody>
          <a:bodyPr/>
          <a:lstStyle/>
          <a:p>
            <a:pPr>
              <a:defRPr/>
            </a:pPr>
            <a:r>
              <a:rPr lang="en-US" u="sng" dirty="0" smtClean="0">
                <a:effectLst/>
              </a:rPr>
              <a:t>Directions</a:t>
            </a:r>
            <a:r>
              <a:rPr lang="en-US" dirty="0" smtClean="0">
                <a:effectLst/>
              </a:rPr>
              <a:t>:  Use your book (page 249-253) to answer the questions in you note packet 1-13</a:t>
            </a:r>
          </a:p>
          <a:p>
            <a:pPr>
              <a:defRPr/>
            </a:pPr>
            <a:r>
              <a:rPr lang="en-US" dirty="0" smtClean="0"/>
              <a:t>Book assignment  is #14</a:t>
            </a:r>
          </a:p>
          <a:p>
            <a:pPr>
              <a:defRPr/>
            </a:pPr>
            <a:r>
              <a:rPr lang="en-US" dirty="0" smtClean="0"/>
              <a:t>Page 251 #1-3</a:t>
            </a:r>
          </a:p>
          <a:p>
            <a:pPr>
              <a:defRPr/>
            </a:pPr>
            <a:r>
              <a:rPr lang="en-US" dirty="0" smtClean="0"/>
              <a:t>THEN, get new packet and continue using the book to fill it out.</a:t>
            </a:r>
          </a:p>
          <a:p>
            <a:pPr>
              <a:defRPr/>
            </a:pPr>
            <a:endParaRPr lang="en-US" dirty="0"/>
          </a:p>
          <a:p>
            <a:pPr>
              <a:defRPr/>
            </a:pPr>
            <a:r>
              <a:rPr lang="en-US" dirty="0" smtClean="0"/>
              <a:t>If you are not working I will separate who you are working with.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 dirty="0">
              <a:cs typeface="ＭＳ Ｐゴシック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n"/>
              <a:defRPr/>
            </a:pPr>
            <a:endParaRPr lang="en-US">
              <a:cs typeface="ＭＳ Ｐゴシック" charset="0"/>
            </a:endParaRPr>
          </a:p>
        </p:txBody>
      </p:sp>
      <p:grpSp>
        <p:nvGrpSpPr>
          <p:cNvPr id="49155" name="Group 3"/>
          <p:cNvGrpSpPr>
            <a:grpSpLocks/>
          </p:cNvGrpSpPr>
          <p:nvPr/>
        </p:nvGrpSpPr>
        <p:grpSpPr bwMode="auto">
          <a:xfrm>
            <a:off x="533400" y="1524000"/>
            <a:ext cx="8153400" cy="5257800"/>
            <a:chOff x="914400" y="1981200"/>
            <a:chExt cx="7467600" cy="4876800"/>
          </a:xfrm>
        </p:grpSpPr>
        <p:sp>
          <p:nvSpPr>
            <p:cNvPr id="49156" name="Rectangle 4"/>
            <p:cNvSpPr>
              <a:spLocks noChangeArrowheads="1"/>
            </p:cNvSpPr>
            <p:nvPr/>
          </p:nvSpPr>
          <p:spPr bwMode="auto">
            <a:xfrm>
              <a:off x="914400" y="1981200"/>
              <a:ext cx="1371600" cy="48768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157" name="Rectangle 5"/>
            <p:cNvSpPr>
              <a:spLocks noChangeArrowheads="1"/>
            </p:cNvSpPr>
            <p:nvPr/>
          </p:nvSpPr>
          <p:spPr bwMode="auto">
            <a:xfrm>
              <a:off x="6477000" y="1981200"/>
              <a:ext cx="1905000" cy="48768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pic>
          <p:nvPicPr>
            <p:cNvPr id="49158" name="Picture 6" descr="test version mitochondria copy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05000" y="1981200"/>
              <a:ext cx="4625047" cy="4876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28600" y="304800"/>
            <a:ext cx="8229600" cy="453072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Char char="n"/>
              <a:defRPr/>
            </a:pPr>
            <a:endParaRPr lang="en-US" dirty="0" smtClean="0">
              <a:cs typeface="ＭＳ Ｐゴシック" charset="0"/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Char char="n"/>
              <a:defRPr/>
            </a:pPr>
            <a:endParaRPr lang="en-US" dirty="0" smtClean="0">
              <a:cs typeface="ＭＳ Ｐゴシック" charset="0"/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Char char="n"/>
              <a:defRPr/>
            </a:pPr>
            <a:endParaRPr lang="en-US" dirty="0" smtClean="0">
              <a:cs typeface="ＭＳ Ｐゴシック" charset="0"/>
            </a:endParaRPr>
          </a:p>
        </p:txBody>
      </p:sp>
      <p:pic>
        <p:nvPicPr>
          <p:cNvPr id="50178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295400"/>
            <a:ext cx="7086600" cy="513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/>
          <a:lstStyle/>
          <a:p>
            <a:pPr eaLnBrk="1" hangingPunct="1">
              <a:defRPr/>
            </a:pPr>
            <a:r>
              <a:rPr lang="en-US" u="sng" dirty="0" smtClean="0">
                <a:latin typeface="Garamond" charset="0"/>
                <a:ea typeface="MS PGothic" charset="0"/>
              </a:rPr>
              <a:t>Overview </a:t>
            </a:r>
            <a:r>
              <a:rPr lang="en-US" dirty="0" smtClean="0">
                <a:latin typeface="Garamond" charset="0"/>
                <a:ea typeface="MS PGothic" charset="0"/>
              </a:rPr>
              <a:t>- </a:t>
            </a:r>
            <a:r>
              <a:rPr lang="en-US" dirty="0">
                <a:latin typeface="Garamond" charset="0"/>
                <a:ea typeface="MS PGothic" charset="0"/>
              </a:rPr>
              <a:t>Types of Respiration</a:t>
            </a:r>
          </a:p>
        </p:txBody>
      </p:sp>
      <p:sp>
        <p:nvSpPr>
          <p:cNvPr id="100357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762000"/>
            <a:ext cx="4572000" cy="1600200"/>
          </a:xfrm>
        </p:spPr>
        <p:txBody>
          <a:bodyPr/>
          <a:lstStyle/>
          <a:p>
            <a:pPr eaLnBrk="1" hangingPunct="1">
              <a:defRPr/>
            </a:pPr>
            <a:r>
              <a:rPr lang="en-US" sz="2400" u="sng" dirty="0">
                <a:latin typeface="Garamond" charset="0"/>
                <a:ea typeface="MS PGothic" charset="0"/>
              </a:rPr>
              <a:t>Anaerobic respiration</a:t>
            </a:r>
          </a:p>
          <a:p>
            <a:pPr lvl="1" eaLnBrk="1" hangingPunct="1">
              <a:defRPr/>
            </a:pPr>
            <a:r>
              <a:rPr lang="en-US" sz="2000" dirty="0">
                <a:latin typeface="Garamond" charset="0"/>
                <a:ea typeface="MS PGothic" charset="0"/>
              </a:rPr>
              <a:t>No oxygen present</a:t>
            </a:r>
          </a:p>
          <a:p>
            <a:pPr lvl="1" eaLnBrk="1" hangingPunct="1">
              <a:defRPr/>
            </a:pPr>
            <a:r>
              <a:rPr lang="en-US" sz="2000" u="sng" dirty="0" smtClean="0">
                <a:latin typeface="Garamond" charset="0"/>
                <a:ea typeface="MS PGothic" charset="0"/>
              </a:rPr>
              <a:t>Examples</a:t>
            </a:r>
            <a:r>
              <a:rPr lang="en-US" sz="2000" dirty="0" smtClean="0">
                <a:latin typeface="Garamond" charset="0"/>
                <a:ea typeface="MS PGothic" charset="0"/>
              </a:rPr>
              <a:t>:  Glycolysis</a:t>
            </a:r>
            <a:r>
              <a:rPr lang="en-US" sz="2000" dirty="0">
                <a:latin typeface="Garamond" charset="0"/>
                <a:ea typeface="MS PGothic" charset="0"/>
              </a:rPr>
              <a:t>, Fermentation</a:t>
            </a:r>
          </a:p>
        </p:txBody>
      </p:sp>
      <p:sp>
        <p:nvSpPr>
          <p:cNvPr id="100358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762000"/>
            <a:ext cx="4495800" cy="1828800"/>
          </a:xfrm>
        </p:spPr>
        <p:txBody>
          <a:bodyPr/>
          <a:lstStyle/>
          <a:p>
            <a:pPr eaLnBrk="1" hangingPunct="1">
              <a:defRPr/>
            </a:pPr>
            <a:r>
              <a:rPr lang="en-US" sz="2400" u="sng" dirty="0" smtClean="0">
                <a:ea typeface="+mn-ea"/>
                <a:cs typeface="+mn-cs"/>
              </a:rPr>
              <a:t>Aerobic respiration</a:t>
            </a:r>
          </a:p>
          <a:p>
            <a:pPr lvl="1" eaLnBrk="1" hangingPunct="1">
              <a:defRPr/>
            </a:pPr>
            <a:r>
              <a:rPr lang="en-US" sz="2000" dirty="0" smtClean="0">
                <a:ea typeface="+mn-ea"/>
              </a:rPr>
              <a:t>Oxygen present</a:t>
            </a:r>
          </a:p>
          <a:p>
            <a:pPr lvl="1" eaLnBrk="1" hangingPunct="1">
              <a:defRPr/>
            </a:pPr>
            <a:r>
              <a:rPr lang="en-US" sz="2000" u="sng" dirty="0" smtClean="0">
                <a:ea typeface="+mn-ea"/>
              </a:rPr>
              <a:t>Examples</a:t>
            </a:r>
            <a:r>
              <a:rPr lang="en-US" sz="2000" dirty="0" smtClean="0">
                <a:ea typeface="+mn-ea"/>
              </a:rPr>
              <a:t>:  Glycolysis, the Krebs cycle, electron transport chain </a:t>
            </a:r>
          </a:p>
          <a:p>
            <a:pPr eaLnBrk="1" hangingPunct="1">
              <a:defRPr/>
            </a:pPr>
            <a:endParaRPr lang="en-US" sz="2400" dirty="0" smtClean="0">
              <a:ea typeface="+mn-ea"/>
              <a:cs typeface="+mn-cs"/>
            </a:endParaRPr>
          </a:p>
        </p:txBody>
      </p:sp>
      <p:sp>
        <p:nvSpPr>
          <p:cNvPr id="100356" name="Rectangle 4"/>
          <p:cNvSpPr>
            <a:spLocks noChangeArrowheads="1"/>
          </p:cNvSpPr>
          <p:nvPr/>
        </p:nvSpPr>
        <p:spPr bwMode="auto">
          <a:xfrm>
            <a:off x="685800" y="24384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0"/>
              <a:buChar char="n"/>
              <a:defRPr/>
            </a:pPr>
            <a:endParaRPr lang="en-US" sz="3200">
              <a:effectLst>
                <a:outerShdw blurRad="38100" dist="38100" dir="2700000" algn="tl">
                  <a:srgbClr val="000000"/>
                </a:outerShdw>
              </a:effectLst>
              <a:ea typeface="ＭＳ Ｐゴシック" charset="0"/>
              <a:cs typeface="+mn-cs"/>
            </a:endParaRPr>
          </a:p>
          <a:p>
            <a:pPr marL="742950" lvl="1" indent="-285750" eaLnBrk="1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0"/>
              <a:buNone/>
              <a:defRPr/>
            </a:pPr>
            <a:endParaRPr lang="en-US" sz="2800">
              <a:effectLst>
                <a:outerShdw blurRad="38100" dist="38100" dir="2700000" algn="tl">
                  <a:srgbClr val="000000"/>
                </a:outerShdw>
              </a:effectLst>
              <a:ea typeface="ＭＳ Ｐゴシック" charset="0"/>
              <a:cs typeface="+mn-cs"/>
            </a:endParaRPr>
          </a:p>
        </p:txBody>
      </p:sp>
      <p:pic>
        <p:nvPicPr>
          <p:cNvPr id="5120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327275"/>
            <a:ext cx="4343400" cy="453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3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>
              <a:cs typeface="ＭＳ Ｐゴシック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n"/>
              <a:defRPr/>
            </a:pPr>
            <a:endParaRPr lang="en-US">
              <a:cs typeface="ＭＳ Ｐゴシック" charset="0"/>
            </a:endParaRPr>
          </a:p>
        </p:txBody>
      </p:sp>
      <p:sp>
        <p:nvSpPr>
          <p:cNvPr id="5222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pic>
        <p:nvPicPr>
          <p:cNvPr id="52228" name="Picture 1" descr="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" y="533400"/>
            <a:ext cx="9118600" cy="6313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3/6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Why does the mitochondria have so many folds?</a:t>
            </a:r>
          </a:p>
          <a:p>
            <a:pPr>
              <a:defRPr/>
            </a:pPr>
            <a:r>
              <a:rPr lang="en-US" dirty="0" smtClean="0"/>
              <a:t>Today:</a:t>
            </a:r>
          </a:p>
          <a:p>
            <a:pPr lvl="1">
              <a:defRPr/>
            </a:pPr>
            <a:r>
              <a:rPr lang="en-US" dirty="0" smtClean="0"/>
              <a:t>TURN IN BOOK</a:t>
            </a:r>
            <a:br>
              <a:rPr lang="en-US" dirty="0" smtClean="0"/>
            </a:br>
            <a:r>
              <a:rPr lang="en-US" dirty="0" smtClean="0"/>
              <a:t>ASSIGNMENTS</a:t>
            </a:r>
          </a:p>
          <a:p>
            <a:pPr lvl="1">
              <a:defRPr/>
            </a:pPr>
            <a:r>
              <a:rPr lang="en-US" dirty="0" smtClean="0"/>
              <a:t>Finish going over </a:t>
            </a:r>
            <a:br>
              <a:rPr lang="en-US" dirty="0" smtClean="0"/>
            </a:br>
            <a:r>
              <a:rPr lang="en-US" dirty="0" smtClean="0"/>
              <a:t>cell respiration and</a:t>
            </a:r>
            <a:br>
              <a:rPr lang="en-US" dirty="0" smtClean="0"/>
            </a:br>
            <a:r>
              <a:rPr lang="en-US" dirty="0" smtClean="0"/>
              <a:t>fermentations</a:t>
            </a:r>
          </a:p>
          <a:p>
            <a:pPr lvl="1">
              <a:defRPr/>
            </a:pPr>
            <a:r>
              <a:rPr lang="en-US" dirty="0" smtClean="0"/>
              <a:t>Practice test (no </a:t>
            </a:r>
            <a:br>
              <a:rPr lang="en-US" dirty="0" smtClean="0"/>
            </a:br>
            <a:r>
              <a:rPr lang="en-US" dirty="0" smtClean="0"/>
              <a:t>points)</a:t>
            </a:r>
            <a:endParaRPr lang="en-US" dirty="0"/>
          </a:p>
        </p:txBody>
      </p:sp>
      <p:grpSp>
        <p:nvGrpSpPr>
          <p:cNvPr id="54275" name="Group 3"/>
          <p:cNvGrpSpPr>
            <a:grpSpLocks/>
          </p:cNvGrpSpPr>
          <p:nvPr/>
        </p:nvGrpSpPr>
        <p:grpSpPr bwMode="auto">
          <a:xfrm>
            <a:off x="3987800" y="2781300"/>
            <a:ext cx="5181600" cy="4038600"/>
            <a:chOff x="914400" y="1981200"/>
            <a:chExt cx="7467600" cy="4876800"/>
          </a:xfrm>
        </p:grpSpPr>
        <p:sp>
          <p:nvSpPr>
            <p:cNvPr id="54276" name="Rectangle 4"/>
            <p:cNvSpPr>
              <a:spLocks noChangeArrowheads="1"/>
            </p:cNvSpPr>
            <p:nvPr/>
          </p:nvSpPr>
          <p:spPr bwMode="auto">
            <a:xfrm>
              <a:off x="914400" y="1981200"/>
              <a:ext cx="1371600" cy="48768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277" name="Rectangle 5"/>
            <p:cNvSpPr>
              <a:spLocks noChangeArrowheads="1"/>
            </p:cNvSpPr>
            <p:nvPr/>
          </p:nvSpPr>
          <p:spPr bwMode="auto">
            <a:xfrm>
              <a:off x="6477000" y="1981200"/>
              <a:ext cx="1905000" cy="48768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pic>
          <p:nvPicPr>
            <p:cNvPr id="54278" name="Picture 6" descr="test version mitochondria copy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05000" y="1981200"/>
              <a:ext cx="4625047" cy="4876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52400" y="1600200"/>
            <a:ext cx="8839200" cy="4525963"/>
          </a:xfrm>
        </p:spPr>
        <p:txBody>
          <a:bodyPr/>
          <a:lstStyle/>
          <a:p>
            <a:r>
              <a:rPr lang="en-US" sz="15000" dirty="0"/>
              <a:t>Glycolysis</a:t>
            </a:r>
          </a:p>
        </p:txBody>
      </p:sp>
    </p:spTree>
    <p:extLst>
      <p:ext uri="{BB962C8B-B14F-4D97-AF65-F5344CB8AC3E}">
        <p14:creationId xmlns:p14="http://schemas.microsoft.com/office/powerpoint/2010/main" val="389805481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752600"/>
          </a:xfrm>
        </p:spPr>
        <p:txBody>
          <a:bodyPr/>
          <a:lstStyle/>
          <a:p>
            <a:pPr>
              <a:defRPr/>
            </a:pPr>
            <a:r>
              <a:rPr lang="en-US" u="sng" dirty="0">
                <a:latin typeface="Garamond" charset="0"/>
                <a:ea typeface="MS PGothic" charset="0"/>
              </a:rPr>
              <a:t>Question</a:t>
            </a:r>
            <a:r>
              <a:rPr lang="en-US" dirty="0">
                <a:latin typeface="Garamond" charset="0"/>
                <a:ea typeface="MS PGothic" charset="0"/>
              </a:rPr>
              <a:t>:  If you want to s</a:t>
            </a:r>
            <a:r>
              <a:rPr lang="en-US" dirty="0" smtClean="0">
                <a:latin typeface="Garamond" charset="0"/>
                <a:ea typeface="MS PGothic" charset="0"/>
              </a:rPr>
              <a:t>tart a business to make money</a:t>
            </a:r>
            <a:r>
              <a:rPr lang="en-US" dirty="0">
                <a:latin typeface="Garamond" charset="0"/>
                <a:ea typeface="MS PGothic" charset="0"/>
              </a:rPr>
              <a:t>, what do you </a:t>
            </a:r>
            <a:r>
              <a:rPr lang="en-US" dirty="0" smtClean="0">
                <a:latin typeface="Garamond" charset="0"/>
                <a:ea typeface="MS PGothic" charset="0"/>
              </a:rPr>
              <a:t>need to do </a:t>
            </a:r>
            <a:r>
              <a:rPr lang="en-US" dirty="0">
                <a:latin typeface="Garamond" charset="0"/>
                <a:ea typeface="MS PGothic" charset="0"/>
              </a:rPr>
              <a:t>first?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144963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latin typeface="Garamond" charset="0"/>
                <a:ea typeface="MS PGothic" charset="0"/>
              </a:rPr>
              <a:t>Spend </a:t>
            </a:r>
            <a:r>
              <a:rPr lang="en-US" dirty="0">
                <a:latin typeface="Garamond" charset="0"/>
                <a:ea typeface="MS PGothic" charset="0"/>
              </a:rPr>
              <a:t>some </a:t>
            </a:r>
            <a:r>
              <a:rPr lang="en-US" dirty="0" smtClean="0">
                <a:latin typeface="Garamond" charset="0"/>
                <a:ea typeface="MS PGothic" charset="0"/>
              </a:rPr>
              <a:t>money</a:t>
            </a:r>
            <a:endParaRPr lang="en-US" dirty="0">
              <a:latin typeface="Garamond" charset="0"/>
              <a:ea typeface="MS PGothic" charset="0"/>
            </a:endParaRPr>
          </a:p>
          <a:p>
            <a:pPr lvl="1">
              <a:defRPr/>
            </a:pPr>
            <a:r>
              <a:rPr lang="en-US" dirty="0">
                <a:latin typeface="Garamond" charset="0"/>
                <a:ea typeface="MS PGothic" charset="0"/>
              </a:rPr>
              <a:t>On supplies (like a </a:t>
            </a:r>
            <a:r>
              <a:rPr lang="en-US" dirty="0" smtClean="0">
                <a:latin typeface="Garamond" charset="0"/>
                <a:ea typeface="MS PGothic" charset="0"/>
              </a:rPr>
              <a:t>food)</a:t>
            </a:r>
            <a:endParaRPr lang="en-US" dirty="0">
              <a:latin typeface="Garamond" charset="0"/>
              <a:ea typeface="MS PGothic" charset="0"/>
            </a:endParaRPr>
          </a:p>
          <a:p>
            <a:pPr lvl="1">
              <a:defRPr/>
            </a:pPr>
            <a:r>
              <a:rPr lang="en-US" dirty="0">
                <a:latin typeface="Garamond" charset="0"/>
                <a:ea typeface="MS PGothic" charset="0"/>
              </a:rPr>
              <a:t>On </a:t>
            </a:r>
            <a:r>
              <a:rPr lang="en-US" dirty="0" smtClean="0">
                <a:latin typeface="Garamond" charset="0"/>
                <a:ea typeface="MS PGothic" charset="0"/>
              </a:rPr>
              <a:t>your </a:t>
            </a:r>
            <a:r>
              <a:rPr lang="en-US" dirty="0">
                <a:latin typeface="Garamond" charset="0"/>
                <a:ea typeface="MS PGothic" charset="0"/>
              </a:rPr>
              <a:t>investment (investing in the stock market, </a:t>
            </a:r>
            <a:r>
              <a:rPr lang="en-US" dirty="0" err="1">
                <a:latin typeface="Garamond" charset="0"/>
                <a:ea typeface="MS PGothic" charset="0"/>
              </a:rPr>
              <a:t>etc</a:t>
            </a:r>
            <a:r>
              <a:rPr lang="en-US" dirty="0">
                <a:latin typeface="Garamond" charset="0"/>
                <a:ea typeface="MS PGothic" charset="0"/>
              </a:rPr>
              <a:t>)</a:t>
            </a:r>
          </a:p>
          <a:p>
            <a:pPr>
              <a:defRPr/>
            </a:pPr>
            <a:r>
              <a:rPr lang="en-US" dirty="0">
                <a:latin typeface="Garamond" charset="0"/>
                <a:ea typeface="MS PGothic" charset="0"/>
              </a:rPr>
              <a:t>The same goes for glycolysis…if you want to get ATP, you must use some first</a:t>
            </a:r>
          </a:p>
        </p:txBody>
      </p:sp>
    </p:spTree>
    <p:extLst>
      <p:ext uri="{BB962C8B-B14F-4D97-AF65-F5344CB8AC3E}">
        <p14:creationId xmlns:p14="http://schemas.microsoft.com/office/powerpoint/2010/main" val="34666130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u="sng">
                <a:latin typeface="Garamond" charset="0"/>
                <a:ea typeface="MS PGothic" charset="0"/>
              </a:rPr>
              <a:t>Glycolysis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u="sng" dirty="0">
                <a:latin typeface="Garamond" charset="0"/>
                <a:ea typeface="MS PGothic" charset="0"/>
              </a:rPr>
              <a:t>Glycolysis</a:t>
            </a:r>
            <a:r>
              <a:rPr lang="en-US" dirty="0">
                <a:latin typeface="Garamond" charset="0"/>
                <a:ea typeface="MS PGothic" charset="0"/>
              </a:rPr>
              <a:t>:  </a:t>
            </a:r>
          </a:p>
          <a:p>
            <a:pPr lvl="1" eaLnBrk="1" hangingPunct="1">
              <a:defRPr/>
            </a:pPr>
            <a:r>
              <a:rPr lang="en-US" dirty="0">
                <a:latin typeface="Garamond" charset="0"/>
                <a:ea typeface="MS PGothic" charset="0"/>
              </a:rPr>
              <a:t>Frist step in </a:t>
            </a:r>
            <a:r>
              <a:rPr lang="en-US" b="1" u="sng" dirty="0">
                <a:latin typeface="Garamond" charset="0"/>
                <a:ea typeface="MS PGothic" charset="0"/>
              </a:rPr>
              <a:t>cell respiration</a:t>
            </a:r>
          </a:p>
          <a:p>
            <a:pPr lvl="1" eaLnBrk="1" hangingPunct="1">
              <a:defRPr/>
            </a:pPr>
            <a:r>
              <a:rPr lang="en-US" dirty="0">
                <a:latin typeface="Garamond" charset="0"/>
                <a:ea typeface="MS PGothic" charset="0"/>
              </a:rPr>
              <a:t>Occurs in the cytoplasm</a:t>
            </a:r>
          </a:p>
          <a:p>
            <a:pPr lvl="1" eaLnBrk="1" hangingPunct="1">
              <a:defRPr/>
            </a:pPr>
            <a:r>
              <a:rPr lang="en-US" dirty="0">
                <a:latin typeface="Garamond" charset="0"/>
                <a:ea typeface="MS PGothic" charset="0"/>
              </a:rPr>
              <a:t>Breaks glucose down into two, three carbon molecules called pyruvic acid</a:t>
            </a:r>
          </a:p>
          <a:p>
            <a:pPr lvl="1" eaLnBrk="1" hangingPunct="1">
              <a:defRPr/>
            </a:pPr>
            <a:r>
              <a:rPr lang="en-US" dirty="0" err="1" smtClean="0">
                <a:latin typeface="Garamond" charset="0"/>
                <a:ea typeface="MS PGothic" charset="0"/>
              </a:rPr>
              <a:t>Glyco</a:t>
            </a:r>
            <a:r>
              <a:rPr lang="en-US" dirty="0" smtClean="0">
                <a:latin typeface="Garamond" charset="0"/>
                <a:ea typeface="MS PGothic" charset="0"/>
              </a:rPr>
              <a:t> = sugar 	</a:t>
            </a:r>
            <a:r>
              <a:rPr lang="en-US" dirty="0" err="1" smtClean="0">
                <a:latin typeface="Garamond" charset="0"/>
                <a:ea typeface="MS PGothic" charset="0"/>
              </a:rPr>
              <a:t>lysis</a:t>
            </a:r>
            <a:r>
              <a:rPr lang="en-US" dirty="0" smtClean="0">
                <a:latin typeface="Garamond" charset="0"/>
                <a:ea typeface="MS PGothic" charset="0"/>
              </a:rPr>
              <a:t> </a:t>
            </a:r>
            <a:r>
              <a:rPr lang="en-US" dirty="0">
                <a:latin typeface="Garamond" charset="0"/>
                <a:ea typeface="MS PGothic" charset="0"/>
              </a:rPr>
              <a:t>= </a:t>
            </a:r>
            <a:r>
              <a:rPr lang="en-US" dirty="0" smtClean="0">
                <a:latin typeface="Garamond" charset="0"/>
                <a:ea typeface="MS PGothic" charset="0"/>
              </a:rPr>
              <a:t>“breaking</a:t>
            </a:r>
            <a:r>
              <a:rPr lang="en-US" dirty="0">
                <a:latin typeface="Garamond" charset="0"/>
                <a:ea typeface="MS PGothic" charset="0"/>
              </a:rPr>
              <a:t>”</a:t>
            </a:r>
          </a:p>
          <a:p>
            <a:pPr lvl="1" eaLnBrk="1" hangingPunct="1">
              <a:defRPr/>
            </a:pPr>
            <a:r>
              <a:rPr lang="en-US" b="1" u="sng" dirty="0">
                <a:latin typeface="Garamond" charset="0"/>
                <a:ea typeface="MS PGothic" charset="0"/>
              </a:rPr>
              <a:t>90%</a:t>
            </a:r>
            <a:r>
              <a:rPr lang="en-US" dirty="0">
                <a:latin typeface="Garamond" charset="0"/>
                <a:ea typeface="MS PGothic" charset="0"/>
              </a:rPr>
              <a:t> of the energy in glucose is still in the pyruvic </a:t>
            </a:r>
            <a:r>
              <a:rPr lang="en-US" dirty="0" smtClean="0">
                <a:latin typeface="Garamond" charset="0"/>
                <a:ea typeface="MS PGothic" charset="0"/>
              </a:rPr>
              <a:t>acid</a:t>
            </a:r>
          </a:p>
          <a:p>
            <a:pPr lvl="1" eaLnBrk="1" hangingPunct="1">
              <a:defRPr/>
            </a:pPr>
            <a:endParaRPr lang="en-US" dirty="0">
              <a:latin typeface="Garamond" charset="0"/>
              <a:ea typeface="MS PGothic" charset="0"/>
            </a:endParaRPr>
          </a:p>
          <a:p>
            <a:pPr eaLnBrk="1" hangingPunct="1">
              <a:defRPr/>
            </a:pPr>
            <a:endParaRPr lang="en-US" dirty="0">
              <a:latin typeface="Garamond" charset="0"/>
              <a:ea typeface="MS PGothic" charset="0"/>
            </a:endParaRPr>
          </a:p>
          <a:p>
            <a:pPr eaLnBrk="1" hangingPunct="1">
              <a:buFont typeface="Wingdings" charset="0"/>
              <a:buNone/>
              <a:defRPr/>
            </a:pPr>
            <a:endParaRPr lang="en-US" dirty="0">
              <a:latin typeface="Garamond" charset="0"/>
              <a:ea typeface="MS PGothic" charset="0"/>
            </a:endParaRPr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2971800" y="2209800"/>
            <a:ext cx="24384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3276600" y="2819400"/>
            <a:ext cx="17526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2286000" y="3276600"/>
            <a:ext cx="10668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177" name="Rectangle 9"/>
          <p:cNvSpPr>
            <a:spLocks noChangeArrowheads="1"/>
          </p:cNvSpPr>
          <p:nvPr/>
        </p:nvSpPr>
        <p:spPr bwMode="auto">
          <a:xfrm>
            <a:off x="3505200" y="3733800"/>
            <a:ext cx="17526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5486400" y="3276600"/>
            <a:ext cx="8382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2438400" y="4191000"/>
            <a:ext cx="9906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219200" y="4724400"/>
            <a:ext cx="762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5257800" y="4191000"/>
            <a:ext cx="15240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272456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1" dur="20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4" grpId="0" animBg="1"/>
      <p:bldP spid="7175" grpId="0" animBg="1"/>
      <p:bldP spid="7176" grpId="0" animBg="1"/>
      <p:bldP spid="7177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latin typeface="Garamond" charset="0"/>
                <a:ea typeface="MS PGothic" charset="0"/>
              </a:rPr>
              <a:t>2 Benefits of Glycolysis. 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7848600" cy="4525963"/>
          </a:xfrm>
        </p:spPr>
        <p:txBody>
          <a:bodyPr/>
          <a:lstStyle/>
          <a:p>
            <a:pPr marL="914400" lvl="1" indent="-457200">
              <a:buFont typeface="Garamond" charset="0"/>
              <a:buAutoNum type="arabicPeriod"/>
            </a:pPr>
            <a:r>
              <a:rPr lang="en-US" dirty="0">
                <a:effectLst/>
                <a:latin typeface="Garamond" charset="0"/>
                <a:ea typeface="MS PGothic" charset="0"/>
              </a:rPr>
              <a:t>Happens </a:t>
            </a:r>
            <a:r>
              <a:rPr lang="en-US" b="1" u="sng" dirty="0">
                <a:effectLst/>
                <a:latin typeface="Garamond" charset="0"/>
                <a:ea typeface="MS PGothic" charset="0"/>
              </a:rPr>
              <a:t>very rapidly</a:t>
            </a:r>
            <a:r>
              <a:rPr lang="en-US" dirty="0">
                <a:effectLst/>
                <a:latin typeface="Garamond" charset="0"/>
                <a:ea typeface="MS PGothic" charset="0"/>
              </a:rPr>
              <a:t>_ – quick way to make </a:t>
            </a:r>
            <a:r>
              <a:rPr lang="en-US" b="1" u="sng" dirty="0">
                <a:effectLst/>
                <a:latin typeface="Garamond" charset="0"/>
                <a:ea typeface="MS PGothic" charset="0"/>
              </a:rPr>
              <a:t>ATP</a:t>
            </a:r>
            <a:r>
              <a:rPr lang="en-US" dirty="0">
                <a:effectLst/>
                <a:latin typeface="Garamond" charset="0"/>
                <a:ea typeface="MS PGothic" charset="0"/>
              </a:rPr>
              <a:t>.</a:t>
            </a:r>
          </a:p>
          <a:p>
            <a:pPr marL="914400" lvl="1" indent="-457200">
              <a:buFont typeface="Garamond" charset="0"/>
              <a:buAutoNum type="arabicPeriod"/>
            </a:pPr>
            <a:r>
              <a:rPr lang="en-US" dirty="0">
                <a:effectLst/>
                <a:latin typeface="Garamond" charset="0"/>
                <a:ea typeface="MS PGothic" charset="0"/>
              </a:rPr>
              <a:t>Happens </a:t>
            </a:r>
            <a:r>
              <a:rPr lang="en-US" b="1" u="sng" dirty="0">
                <a:effectLst/>
                <a:latin typeface="Garamond" charset="0"/>
                <a:ea typeface="MS PGothic" charset="0"/>
              </a:rPr>
              <a:t>without the presence of oxygen.</a:t>
            </a:r>
            <a:endParaRPr lang="en-US" dirty="0">
              <a:effectLst/>
              <a:latin typeface="Garamond" charset="0"/>
              <a:ea typeface="MS PGothic" charset="0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2590800" y="1524000"/>
            <a:ext cx="16002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6781800" y="1524000"/>
            <a:ext cx="10668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2514600" y="2133600"/>
            <a:ext cx="4572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54210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  <p:bldP spid="4" grpId="0" animBg="1" autoUpdateAnimBg="0"/>
      <p:bldP spid="5" grpId="0" animBg="1" autoUpdateAnimBg="0"/>
      <p:bldP spid="6" grpId="0" animBg="1" autoUpdateAnimBg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latin typeface="Garamond" charset="0"/>
                <a:ea typeface="MS PGothic" charset="0"/>
              </a:rPr>
              <a:t>Efficiency of Glycolysis</a:t>
            </a:r>
          </a:p>
        </p:txBody>
      </p:sp>
      <p:sp>
        <p:nvSpPr>
          <p:cNvPr id="2263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2192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US" sz="2800" dirty="0">
                <a:latin typeface="Garamond" charset="0"/>
                <a:ea typeface="MS PGothic" charset="0"/>
              </a:rPr>
              <a:t>About 2% of the energy available from glucose is captured as ATP.  Is this efficient?</a:t>
            </a:r>
          </a:p>
          <a:p>
            <a:pPr lvl="1" eaLnBrk="1" hangingPunct="1">
              <a:defRPr/>
            </a:pPr>
            <a:r>
              <a:rPr lang="en-US" sz="2400" dirty="0">
                <a:solidFill>
                  <a:srgbClr val="FFFF00"/>
                </a:solidFill>
                <a:latin typeface="Garamond" charset="0"/>
                <a:ea typeface="MS PGothic" charset="0"/>
              </a:rPr>
              <a:t>No</a:t>
            </a:r>
          </a:p>
          <a:p>
            <a:pPr eaLnBrk="1" hangingPunct="1">
              <a:defRPr/>
            </a:pPr>
            <a:r>
              <a:rPr lang="en-US" sz="2800" dirty="0">
                <a:latin typeface="Garamond" charset="0"/>
                <a:ea typeface="MS PGothic" charset="0"/>
              </a:rPr>
              <a:t>Did we lose the energy? Where is it?  </a:t>
            </a:r>
          </a:p>
          <a:p>
            <a:pPr lvl="1" eaLnBrk="1" hangingPunct="1">
              <a:defRPr/>
            </a:pPr>
            <a:r>
              <a:rPr lang="en-US" sz="2400" dirty="0">
                <a:latin typeface="Garamond" charset="0"/>
                <a:ea typeface="MS PGothic" charset="0"/>
              </a:rPr>
              <a:t>Much of the energy originally contained in glucose is still </a:t>
            </a:r>
            <a:r>
              <a:rPr lang="en-US" sz="2400" dirty="0">
                <a:solidFill>
                  <a:srgbClr val="FFFF00"/>
                </a:solidFill>
                <a:latin typeface="Garamond" charset="0"/>
                <a:ea typeface="MS PGothic" charset="0"/>
              </a:rPr>
              <a:t>held in pyruvic acid. </a:t>
            </a:r>
          </a:p>
          <a:p>
            <a:pPr eaLnBrk="1" hangingPunct="1">
              <a:defRPr/>
            </a:pPr>
            <a:r>
              <a:rPr lang="en-US" sz="2800" dirty="0">
                <a:latin typeface="Garamond" charset="0"/>
                <a:ea typeface="MS PGothic" charset="0"/>
              </a:rPr>
              <a:t>This process IS important for keeping bacteria alive in environments with no oxygen </a:t>
            </a:r>
          </a:p>
          <a:p>
            <a:pPr lvl="1" eaLnBrk="1" hangingPunct="1">
              <a:defRPr/>
            </a:pPr>
            <a:r>
              <a:rPr lang="en-US" sz="2400" dirty="0">
                <a:latin typeface="Garamond" charset="0"/>
                <a:ea typeface="MS PGothic" charset="0"/>
              </a:rPr>
              <a:t>(or your muscles working when you are in anaerobic exercise) – </a:t>
            </a:r>
            <a:r>
              <a:rPr lang="en-US" sz="2400" dirty="0" smtClean="0">
                <a:latin typeface="Garamond" charset="0"/>
                <a:ea typeface="MS PGothic" charset="0"/>
              </a:rPr>
              <a:t>we’l</a:t>
            </a:r>
            <a:r>
              <a:rPr lang="en-US" altLang="ja-JP" sz="2400" dirty="0" smtClean="0">
                <a:latin typeface="Garamond" charset="0"/>
                <a:ea typeface="MS PGothic" charset="0"/>
              </a:rPr>
              <a:t>l </a:t>
            </a:r>
            <a:r>
              <a:rPr lang="en-US" altLang="ja-JP" sz="2400" dirty="0">
                <a:latin typeface="Garamond" charset="0"/>
                <a:ea typeface="MS PGothic" charset="0"/>
              </a:rPr>
              <a:t>talk about this later…</a:t>
            </a:r>
          </a:p>
          <a:p>
            <a:pPr eaLnBrk="1" hangingPunct="1">
              <a:buFont typeface="Wingdings" charset="0"/>
              <a:buNone/>
              <a:defRPr/>
            </a:pPr>
            <a:endParaRPr lang="en-US" sz="2000" dirty="0">
              <a:latin typeface="Garamond" charset="0"/>
              <a:ea typeface="MS P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859305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6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63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63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63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63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63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/>
              <a:t>Continue filling out the notes 1-13 (page 249 in the book) – Show me when finished = points</a:t>
            </a:r>
          </a:p>
          <a:p>
            <a:pPr lvl="1"/>
            <a:r>
              <a:rPr lang="en-US" dirty="0"/>
              <a:t>Complete #14 – book assignment</a:t>
            </a:r>
          </a:p>
          <a:p>
            <a:pPr lvl="1"/>
            <a:r>
              <a:rPr lang="en-US" dirty="0"/>
              <a:t>Then get new packet – fill it out = points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19651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5387"/>
            <a:ext cx="8229600" cy="726613"/>
          </a:xfrm>
        </p:spPr>
        <p:txBody>
          <a:bodyPr/>
          <a:lstStyle/>
          <a:p>
            <a:r>
              <a:rPr lang="en-US" sz="3000" dirty="0" smtClean="0"/>
              <a:t>Cell Respiration – AEROBIC respiration</a:t>
            </a:r>
            <a:endParaRPr lang="en-US" sz="3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609600"/>
            <a:ext cx="8534400" cy="5135563"/>
          </a:xfrm>
        </p:spPr>
        <p:txBody>
          <a:bodyPr/>
          <a:lstStyle/>
          <a:p>
            <a:r>
              <a:rPr lang="en-US" dirty="0" smtClean="0"/>
              <a:t>Glycolysis</a:t>
            </a:r>
          </a:p>
          <a:p>
            <a:pPr lvl="1"/>
            <a:r>
              <a:rPr lang="en-US" u="sng" dirty="0" smtClean="0"/>
              <a:t>Benefits</a:t>
            </a:r>
            <a:r>
              <a:rPr lang="en-US" dirty="0" smtClean="0"/>
              <a:t>:  quick ATP and can occur with no oxygen</a:t>
            </a:r>
          </a:p>
          <a:p>
            <a:pPr lvl="1"/>
            <a:r>
              <a:rPr lang="en-US" dirty="0" smtClean="0"/>
              <a:t>Glucose broken into 2 pyruvic acids</a:t>
            </a:r>
          </a:p>
          <a:p>
            <a:pPr lvl="1"/>
            <a:r>
              <a:rPr lang="en-US" dirty="0" smtClean="0"/>
              <a:t>NET 2 ATP (2 ATP used to start, 4 ATP produced)</a:t>
            </a:r>
          </a:p>
          <a:p>
            <a:pPr lvl="1"/>
            <a:r>
              <a:rPr lang="en-US" dirty="0" smtClean="0"/>
              <a:t>NADH produced (e- carrier)</a:t>
            </a:r>
          </a:p>
          <a:p>
            <a:r>
              <a:rPr lang="en-US" dirty="0" smtClean="0"/>
              <a:t>Next step…Krebs Cycle</a:t>
            </a:r>
          </a:p>
        </p:txBody>
      </p:sp>
    </p:spTree>
    <p:extLst>
      <p:ext uri="{BB962C8B-B14F-4D97-AF65-F5344CB8AC3E}">
        <p14:creationId xmlns:p14="http://schemas.microsoft.com/office/powerpoint/2010/main" val="39596074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latin typeface="Garamond" charset="0"/>
                <a:ea typeface="MS PGothic" charset="0"/>
              </a:rPr>
              <a:t>Review of Glycolysis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219200"/>
            <a:ext cx="4038600" cy="4525963"/>
          </a:xfrm>
        </p:spPr>
        <p:txBody>
          <a:bodyPr/>
          <a:lstStyle/>
          <a:p>
            <a:pPr>
              <a:buFont typeface="Wingdings" pitchFamily="2" charset="2"/>
              <a:buChar char="n"/>
              <a:defRPr/>
            </a:pPr>
            <a:r>
              <a:rPr lang="en-US" dirty="0" smtClean="0">
                <a:cs typeface="ＭＳ Ｐゴシック" charset="0"/>
              </a:rPr>
              <a:t>Where does it occur?</a:t>
            </a:r>
          </a:p>
          <a:p>
            <a:pPr lvl="1">
              <a:buFont typeface="Wingdings" pitchFamily="2" charset="2"/>
              <a:buChar char="n"/>
              <a:defRPr/>
            </a:pPr>
            <a:r>
              <a:rPr lang="en-US" dirty="0" smtClean="0"/>
              <a:t>cytoplasm</a:t>
            </a:r>
          </a:p>
          <a:p>
            <a:pPr>
              <a:buFont typeface="Wingdings" pitchFamily="2" charset="2"/>
              <a:buChar char="n"/>
              <a:defRPr/>
            </a:pPr>
            <a:r>
              <a:rPr lang="en-US" dirty="0" smtClean="0">
                <a:cs typeface="ＭＳ Ｐゴシック" charset="0"/>
              </a:rPr>
              <a:t>How much ATP is needed to start the reaction?</a:t>
            </a:r>
          </a:p>
          <a:p>
            <a:pPr lvl="1">
              <a:buFont typeface="Wingdings" pitchFamily="2" charset="2"/>
              <a:buChar char="n"/>
              <a:defRPr/>
            </a:pPr>
            <a:r>
              <a:rPr lang="en-US" dirty="0" smtClean="0"/>
              <a:t>2</a:t>
            </a:r>
          </a:p>
          <a:p>
            <a:pPr>
              <a:buFont typeface="Wingdings" pitchFamily="2" charset="2"/>
              <a:buChar char="n"/>
              <a:defRPr/>
            </a:pPr>
            <a:r>
              <a:rPr lang="en-US" dirty="0" smtClean="0">
                <a:cs typeface="ＭＳ Ｐゴシック" charset="0"/>
              </a:rPr>
              <a:t>How many carbons are in glucose?</a:t>
            </a:r>
          </a:p>
          <a:p>
            <a:pPr lvl="1">
              <a:buFont typeface="Wingdings" pitchFamily="2" charset="2"/>
              <a:buChar char="n"/>
              <a:defRPr/>
            </a:pPr>
            <a:r>
              <a:rPr lang="en-US" dirty="0" smtClean="0"/>
              <a:t>6</a:t>
            </a:r>
          </a:p>
          <a:p>
            <a:pPr>
              <a:buFont typeface="Wingdings" pitchFamily="2" charset="2"/>
              <a:buChar char="n"/>
              <a:defRPr/>
            </a:pPr>
            <a:r>
              <a:rPr lang="en-US" dirty="0" smtClean="0">
                <a:cs typeface="ＭＳ Ｐゴシック" charset="0"/>
              </a:rPr>
              <a:t>What is the glucose broken down into?</a:t>
            </a:r>
          </a:p>
          <a:p>
            <a:pPr lvl="1">
              <a:buFont typeface="Wingdings" pitchFamily="2" charset="2"/>
              <a:buChar char="n"/>
              <a:defRPr/>
            </a:pPr>
            <a:r>
              <a:rPr lang="en-US" dirty="0" smtClean="0"/>
              <a:t>2 </a:t>
            </a:r>
            <a:r>
              <a:rPr lang="en-US" dirty="0" err="1" smtClean="0"/>
              <a:t>Pyruvic</a:t>
            </a:r>
            <a:r>
              <a:rPr lang="en-US" dirty="0" smtClean="0"/>
              <a:t> acids</a:t>
            </a:r>
          </a:p>
          <a:p>
            <a:pPr>
              <a:buFont typeface="Wingdings" pitchFamily="2" charset="2"/>
              <a:buChar char="n"/>
              <a:defRPr/>
            </a:pPr>
            <a:endParaRPr lang="en-US" dirty="0" smtClean="0">
              <a:cs typeface="ＭＳ Ｐゴシック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0" y="1219200"/>
            <a:ext cx="4038600" cy="5181600"/>
          </a:xfrm>
        </p:spPr>
        <p:txBody>
          <a:bodyPr/>
          <a:lstStyle/>
          <a:p>
            <a:pPr>
              <a:buFont typeface="Wingdings" pitchFamily="2" charset="2"/>
              <a:buChar char="n"/>
              <a:defRPr/>
            </a:pPr>
            <a:r>
              <a:rPr lang="en-US" dirty="0" smtClean="0">
                <a:cs typeface="ＭＳ Ｐゴシック" charset="0"/>
              </a:rPr>
              <a:t>How many carbons are in each </a:t>
            </a:r>
            <a:r>
              <a:rPr lang="en-US" dirty="0" err="1" smtClean="0">
                <a:cs typeface="ＭＳ Ｐゴシック" charset="0"/>
              </a:rPr>
              <a:t>pryuvic</a:t>
            </a:r>
            <a:r>
              <a:rPr lang="en-US" dirty="0" smtClean="0">
                <a:cs typeface="ＭＳ Ｐゴシック" charset="0"/>
              </a:rPr>
              <a:t> acid?</a:t>
            </a:r>
          </a:p>
          <a:p>
            <a:pPr lvl="1">
              <a:buFont typeface="Wingdings" pitchFamily="2" charset="2"/>
              <a:buChar char="n"/>
              <a:defRPr/>
            </a:pPr>
            <a:r>
              <a:rPr lang="en-US" dirty="0" smtClean="0"/>
              <a:t>3</a:t>
            </a:r>
          </a:p>
          <a:p>
            <a:pPr>
              <a:buFont typeface="Wingdings" pitchFamily="2" charset="2"/>
              <a:buChar char="n"/>
              <a:defRPr/>
            </a:pPr>
            <a:r>
              <a:rPr lang="en-US" dirty="0" smtClean="0">
                <a:cs typeface="ＭＳ Ｐゴシック" charset="0"/>
              </a:rPr>
              <a:t>How many ATP are produced from </a:t>
            </a:r>
            <a:r>
              <a:rPr lang="en-US" dirty="0" err="1" smtClean="0">
                <a:cs typeface="ＭＳ Ｐゴシック" charset="0"/>
              </a:rPr>
              <a:t>glycolysis</a:t>
            </a:r>
            <a:r>
              <a:rPr lang="en-US" dirty="0" smtClean="0">
                <a:cs typeface="ＭＳ Ｐゴシック" charset="0"/>
              </a:rPr>
              <a:t>?</a:t>
            </a:r>
          </a:p>
          <a:p>
            <a:pPr lvl="1">
              <a:buFont typeface="Wingdings" pitchFamily="2" charset="2"/>
              <a:buChar char="n"/>
              <a:defRPr/>
            </a:pPr>
            <a:r>
              <a:rPr lang="en-US" dirty="0" smtClean="0"/>
              <a:t>4</a:t>
            </a:r>
          </a:p>
          <a:p>
            <a:pPr>
              <a:buFont typeface="Wingdings" pitchFamily="2" charset="2"/>
              <a:buChar char="n"/>
              <a:defRPr/>
            </a:pPr>
            <a:r>
              <a:rPr lang="en-US" dirty="0" smtClean="0">
                <a:cs typeface="ＭＳ Ｐゴシック" charset="0"/>
              </a:rPr>
              <a:t>How many </a:t>
            </a:r>
            <a:r>
              <a:rPr lang="en-US" b="1" u="sng" dirty="0" smtClean="0">
                <a:cs typeface="ＭＳ Ｐゴシック" charset="0"/>
              </a:rPr>
              <a:t>net</a:t>
            </a:r>
            <a:r>
              <a:rPr lang="en-US" dirty="0" smtClean="0">
                <a:cs typeface="ＭＳ Ｐゴシック" charset="0"/>
              </a:rPr>
              <a:t> ATP are produced from </a:t>
            </a:r>
            <a:r>
              <a:rPr lang="en-US" dirty="0" err="1" smtClean="0">
                <a:cs typeface="ＭＳ Ｐゴシック" charset="0"/>
              </a:rPr>
              <a:t>glycolysis</a:t>
            </a:r>
            <a:r>
              <a:rPr lang="en-US" dirty="0" smtClean="0">
                <a:cs typeface="ＭＳ Ｐゴシック" charset="0"/>
              </a:rPr>
              <a:t>?</a:t>
            </a:r>
          </a:p>
          <a:p>
            <a:pPr lvl="1">
              <a:buFont typeface="Wingdings" pitchFamily="2" charset="2"/>
              <a:buChar char="n"/>
              <a:defRPr/>
            </a:pPr>
            <a:r>
              <a:rPr lang="en-US" dirty="0" smtClean="0"/>
              <a:t>2</a:t>
            </a:r>
          </a:p>
          <a:p>
            <a:pPr>
              <a:buFont typeface="Wingdings" pitchFamily="2" charset="2"/>
              <a:buChar char="n"/>
              <a:defRPr/>
            </a:pPr>
            <a:endParaRPr lang="en-US" dirty="0" smtClean="0">
              <a:cs typeface="ＭＳ Ｐゴシック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685800" y="1676400"/>
            <a:ext cx="22098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533400" y="4876800"/>
            <a:ext cx="22098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609600" y="3581400"/>
            <a:ext cx="22098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685800" y="6324600"/>
            <a:ext cx="22098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5029200" y="5867400"/>
            <a:ext cx="22098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4953000" y="4038600"/>
            <a:ext cx="22098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4953000" y="2133600"/>
            <a:ext cx="22098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28719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Screen Shot 2014-03-05 at 7.05.19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625" y="0"/>
            <a:ext cx="74903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1601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89538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2000" u="sng" dirty="0" err="1"/>
              <a:t>Kreb’s</a:t>
            </a:r>
            <a:r>
              <a:rPr lang="en-US" sz="12000" u="sng" dirty="0"/>
              <a:t> Cycle</a:t>
            </a:r>
          </a:p>
          <a:p>
            <a:pPr marL="0" indent="0">
              <a:buNone/>
            </a:pPr>
            <a:endParaRPr lang="en-US" sz="12000" dirty="0"/>
          </a:p>
        </p:txBody>
      </p:sp>
    </p:spTree>
    <p:extLst>
      <p:ext uri="{BB962C8B-B14F-4D97-AF65-F5344CB8AC3E}">
        <p14:creationId xmlns:p14="http://schemas.microsoft.com/office/powerpoint/2010/main" val="332571514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9600" u="sng" dirty="0" err="1"/>
              <a:t>Kreb’s</a:t>
            </a:r>
            <a:r>
              <a:rPr lang="en-US" sz="9600" u="sng" dirty="0"/>
              <a:t> Cycle</a:t>
            </a:r>
            <a:br>
              <a:rPr lang="en-US" sz="9600" u="sng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It’s a cycle because what </a:t>
            </a:r>
            <a:r>
              <a:rPr lang="en-US" dirty="0">
                <a:solidFill>
                  <a:srgbClr val="FFFF00"/>
                </a:solidFill>
              </a:rPr>
              <a:t>starts</a:t>
            </a:r>
            <a:r>
              <a:rPr lang="en-US" dirty="0"/>
              <a:t> the cycle is produced at the </a:t>
            </a:r>
            <a:r>
              <a:rPr lang="en-US" dirty="0">
                <a:solidFill>
                  <a:srgbClr val="FFFF00"/>
                </a:solidFill>
              </a:rPr>
              <a:t>finish </a:t>
            </a:r>
          </a:p>
          <a:p>
            <a:r>
              <a:rPr lang="en-US" dirty="0"/>
              <a:t>Reactions in which </a:t>
            </a:r>
            <a:r>
              <a:rPr lang="en-US" dirty="0">
                <a:solidFill>
                  <a:srgbClr val="FFFF00"/>
                </a:solidFill>
              </a:rPr>
              <a:t>pyruvic  acid </a:t>
            </a:r>
            <a:r>
              <a:rPr lang="en-US" dirty="0"/>
              <a:t>(from glycolysis) is broken down to </a:t>
            </a:r>
            <a:r>
              <a:rPr lang="en-US" dirty="0">
                <a:solidFill>
                  <a:srgbClr val="FFFF00"/>
                </a:solidFill>
              </a:rPr>
              <a:t>carbon </a:t>
            </a:r>
            <a:r>
              <a:rPr lang="en-US" dirty="0" smtClean="0">
                <a:solidFill>
                  <a:srgbClr val="FFFF00"/>
                </a:solidFill>
              </a:rPr>
              <a:t>dioxide</a:t>
            </a:r>
          </a:p>
          <a:p>
            <a:pPr marL="342900" lvl="1" indent="-342900">
              <a:buClr>
                <a:schemeClr val="hlink"/>
              </a:buClr>
            </a:pPr>
            <a:r>
              <a:rPr lang="en-US" dirty="0"/>
              <a:t>Occurs in the </a:t>
            </a:r>
            <a:r>
              <a:rPr lang="en-US" dirty="0">
                <a:solidFill>
                  <a:srgbClr val="FFFF00"/>
                </a:solidFill>
              </a:rPr>
              <a:t>matrix of the mitochondria</a:t>
            </a:r>
          </a:p>
          <a:p>
            <a:r>
              <a:rPr lang="en-US" u="sng" dirty="0" smtClean="0"/>
              <a:t>The reaction produces</a:t>
            </a:r>
            <a:r>
              <a:rPr lang="en-US" dirty="0" smtClean="0"/>
              <a:t>:</a:t>
            </a:r>
          </a:p>
          <a:p>
            <a:pPr lvl="2"/>
            <a:r>
              <a:rPr lang="en-US" dirty="0"/>
              <a:t>NADH &amp; FADH</a:t>
            </a:r>
            <a:r>
              <a:rPr lang="en-US" baseline="-25000" dirty="0"/>
              <a:t>2</a:t>
            </a:r>
            <a:r>
              <a:rPr lang="en-US" dirty="0"/>
              <a:t> == </a:t>
            </a:r>
            <a:r>
              <a:rPr lang="en-US" dirty="0">
                <a:solidFill>
                  <a:srgbClr val="FFFF00"/>
                </a:solidFill>
              </a:rPr>
              <a:t>high energy electron </a:t>
            </a:r>
            <a:r>
              <a:rPr lang="en-US" dirty="0" smtClean="0">
                <a:solidFill>
                  <a:srgbClr val="FFFF00"/>
                </a:solidFill>
              </a:rPr>
              <a:t>carriers</a:t>
            </a:r>
          </a:p>
          <a:p>
            <a:pPr lvl="2"/>
            <a:r>
              <a:rPr lang="en-US" dirty="0" smtClean="0">
                <a:solidFill>
                  <a:srgbClr val="FFFF00"/>
                </a:solidFill>
              </a:rPr>
              <a:t>2 </a:t>
            </a:r>
            <a:r>
              <a:rPr lang="en-US" dirty="0">
                <a:solidFill>
                  <a:srgbClr val="FFFF00"/>
                </a:solidFill>
              </a:rPr>
              <a:t>more ATP </a:t>
            </a:r>
            <a:r>
              <a:rPr lang="en-US" dirty="0" smtClean="0">
                <a:solidFill>
                  <a:srgbClr val="FFFF00"/>
                </a:solidFill>
              </a:rPr>
              <a:t>produced </a:t>
            </a:r>
            <a:r>
              <a:rPr lang="en-US" dirty="0" smtClean="0"/>
              <a:t>(one for each turn of the cycle)</a:t>
            </a:r>
            <a:endParaRPr lang="en-US" dirty="0"/>
          </a:p>
          <a:p>
            <a:pPr lvl="2"/>
            <a:r>
              <a:rPr lang="en-US" dirty="0">
                <a:solidFill>
                  <a:srgbClr val="FFFF00"/>
                </a:solidFill>
              </a:rPr>
              <a:t>CO</a:t>
            </a:r>
            <a:r>
              <a:rPr lang="en-US" baseline="-25000" dirty="0">
                <a:solidFill>
                  <a:srgbClr val="FFFF00"/>
                </a:solidFill>
              </a:rPr>
              <a:t>2</a:t>
            </a:r>
            <a:r>
              <a:rPr lang="en-US" dirty="0">
                <a:solidFill>
                  <a:srgbClr val="FFFF00"/>
                </a:solidFill>
              </a:rPr>
              <a:t> produced </a:t>
            </a:r>
            <a:r>
              <a:rPr lang="en-US" dirty="0"/>
              <a:t>(waste product)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21954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609600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latin typeface="Garamond" charset="0"/>
                <a:ea typeface="MS PGothic" charset="0"/>
              </a:rPr>
              <a:t>Review of the Products </a:t>
            </a:r>
            <a:r>
              <a:rPr lang="en-US" dirty="0">
                <a:latin typeface="Garamond" charset="0"/>
                <a:ea typeface="MS PGothic" charset="0"/>
              </a:rPr>
              <a:t>of the Krebs Cycle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2057400"/>
            <a:ext cx="8229600" cy="4343400"/>
          </a:xfrm>
        </p:spPr>
        <p:txBody>
          <a:bodyPr/>
          <a:lstStyle/>
          <a:p>
            <a:pPr marL="342900" lvl="2" indent="-342900">
              <a:buClr>
                <a:schemeClr val="hlink"/>
              </a:buClr>
              <a:buFont typeface="Wingdings" pitchFamily="2" charset="2"/>
              <a:buChar char="n"/>
              <a:defRPr/>
            </a:pPr>
            <a:r>
              <a:rPr lang="en-US" sz="2800" dirty="0" smtClean="0"/>
              <a:t>The cycle runs once for each </a:t>
            </a:r>
            <a:r>
              <a:rPr lang="en-US" sz="2800" dirty="0" err="1" smtClean="0"/>
              <a:t>pyruvic</a:t>
            </a:r>
            <a:r>
              <a:rPr lang="en-US" sz="2800" dirty="0" smtClean="0"/>
              <a:t> acid. (runs twice)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Char char="n"/>
              <a:defRPr/>
            </a:pPr>
            <a:r>
              <a:rPr lang="en-US" sz="2800" dirty="0" smtClean="0">
                <a:cs typeface="ＭＳ Ｐゴシック" charset="0"/>
              </a:rPr>
              <a:t>What are the products of the Krebs Cycle</a:t>
            </a:r>
          </a:p>
          <a:p>
            <a:pPr lvl="1" eaLnBrk="1" hangingPunct="1">
              <a:lnSpc>
                <a:spcPct val="80000"/>
              </a:lnSpc>
              <a:buFont typeface="Wingdings" pitchFamily="2" charset="2"/>
              <a:buChar char="n"/>
              <a:defRPr/>
            </a:pPr>
            <a:r>
              <a:rPr lang="en-US" dirty="0" smtClean="0"/>
              <a:t>2 ATP</a:t>
            </a:r>
          </a:p>
          <a:p>
            <a:pPr lvl="1" eaLnBrk="1" hangingPunct="1">
              <a:lnSpc>
                <a:spcPct val="80000"/>
              </a:lnSpc>
              <a:buFont typeface="Wingdings" pitchFamily="2" charset="2"/>
              <a:buChar char="n"/>
              <a:defRPr/>
            </a:pPr>
            <a:r>
              <a:rPr lang="en-US" dirty="0" smtClean="0"/>
              <a:t>Electron carriers:  Both carry electrons to the electron transport chain.</a:t>
            </a:r>
          </a:p>
          <a:p>
            <a:pPr lvl="2" eaLnBrk="1" hangingPunct="1">
              <a:lnSpc>
                <a:spcPct val="80000"/>
              </a:lnSpc>
              <a:buFont typeface="Wingdings" pitchFamily="2" charset="2"/>
              <a:buChar char="n"/>
              <a:defRPr/>
            </a:pPr>
            <a:r>
              <a:rPr lang="en-US" sz="2800" dirty="0" smtClean="0"/>
              <a:t>NADH</a:t>
            </a:r>
          </a:p>
          <a:p>
            <a:pPr lvl="2" eaLnBrk="1" hangingPunct="1">
              <a:lnSpc>
                <a:spcPct val="80000"/>
              </a:lnSpc>
              <a:buFont typeface="Wingdings" pitchFamily="2" charset="2"/>
              <a:buChar char="n"/>
              <a:defRPr/>
            </a:pPr>
            <a:r>
              <a:rPr lang="en-US" sz="2800" dirty="0" smtClean="0"/>
              <a:t>FADH</a:t>
            </a:r>
            <a:r>
              <a:rPr lang="en-US" sz="2800" baseline="-25000" dirty="0" smtClean="0"/>
              <a:t>2</a:t>
            </a:r>
            <a:endParaRPr lang="en-US" sz="2800" dirty="0" smtClean="0"/>
          </a:p>
          <a:p>
            <a:pPr lvl="1" eaLnBrk="1" hangingPunct="1">
              <a:lnSpc>
                <a:spcPct val="80000"/>
              </a:lnSpc>
              <a:buFont typeface="Wingdings" pitchFamily="2" charset="2"/>
              <a:buChar char="n"/>
              <a:defRPr/>
            </a:pPr>
            <a:r>
              <a:rPr lang="en-US" dirty="0" smtClean="0"/>
              <a:t>2CO</a:t>
            </a:r>
            <a:r>
              <a:rPr lang="en-US" baseline="-25000" dirty="0" smtClean="0"/>
              <a:t>2</a:t>
            </a:r>
            <a:endParaRPr lang="en-US" dirty="0" smtClean="0"/>
          </a:p>
          <a:p>
            <a:pPr marL="342900" lvl="2" indent="-342900">
              <a:buClr>
                <a:schemeClr val="hlink"/>
              </a:buClr>
              <a:buFont typeface="Wingdings" pitchFamily="2" charset="2"/>
              <a:buChar char="n"/>
              <a:defRPr/>
            </a:pPr>
            <a:endParaRPr lang="en-US" sz="2800" dirty="0" smtClean="0"/>
          </a:p>
          <a:p>
            <a:pPr marL="342900" lvl="2" indent="-342900">
              <a:buClr>
                <a:schemeClr val="hlink"/>
              </a:buClr>
              <a:buFont typeface="Wingdings" pitchFamily="2" charset="2"/>
              <a:buChar char="n"/>
              <a:defRPr/>
            </a:pPr>
            <a:endParaRPr lang="en-US" dirty="0" smtClean="0"/>
          </a:p>
          <a:p>
            <a:pPr marL="800100" lvl="3" indent="-342900">
              <a:buClr>
                <a:schemeClr val="hlink"/>
              </a:buClr>
              <a:buFont typeface="Wingdings" pitchFamily="2" charset="2"/>
              <a:buChar char="n"/>
              <a:defRPr/>
            </a:pPr>
            <a:endParaRPr lang="en-US" dirty="0" smtClean="0"/>
          </a:p>
          <a:p>
            <a:pPr marL="342900" lvl="2" indent="-342900">
              <a:buClr>
                <a:schemeClr val="hlink"/>
              </a:buClr>
              <a:buFont typeface="Wingdings" pitchFamily="2" charset="2"/>
              <a:buChar char="n"/>
              <a:defRPr/>
            </a:pPr>
            <a:endParaRPr lang="en-US" dirty="0" smtClean="0"/>
          </a:p>
          <a:p>
            <a:pPr>
              <a:buFont typeface="Wingdings" pitchFamily="2" charset="2"/>
              <a:buChar char="n"/>
              <a:defRPr/>
            </a:pPr>
            <a:endParaRPr lang="en-US" dirty="0"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79006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Screen Shot 2014-03-05 at 7.04.26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13684"/>
            <a:ext cx="586574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1437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7500" dirty="0"/>
              <a:t>ETC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699673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latin typeface="Garamond" charset="0"/>
                <a:ea typeface="MS PGothic" charset="0"/>
              </a:rPr>
              <a:t>Electron Transport Chain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latin typeface="Garamond" charset="0"/>
                <a:ea typeface="MS PGothic" charset="0"/>
              </a:rPr>
              <a:t>What occurs on the Electron Transport Chain?</a:t>
            </a:r>
          </a:p>
          <a:p>
            <a:pPr lvl="1">
              <a:defRPr/>
            </a:pPr>
            <a:r>
              <a:rPr lang="en-US" dirty="0">
                <a:latin typeface="Garamond" charset="0"/>
                <a:ea typeface="MS PGothic" charset="0"/>
              </a:rPr>
              <a:t>The electron carriers (NADH and FADH</a:t>
            </a:r>
            <a:r>
              <a:rPr lang="en-US" baseline="-25000" dirty="0">
                <a:latin typeface="Garamond" charset="0"/>
                <a:ea typeface="MS PGothic" charset="0"/>
              </a:rPr>
              <a:t>2</a:t>
            </a:r>
            <a:r>
              <a:rPr lang="en-US" dirty="0">
                <a:latin typeface="Garamond" charset="0"/>
                <a:ea typeface="MS PGothic" charset="0"/>
              </a:rPr>
              <a:t>) generated in the Krebs </a:t>
            </a:r>
            <a:r>
              <a:rPr lang="en-US" dirty="0" smtClean="0">
                <a:latin typeface="Garamond" charset="0"/>
                <a:ea typeface="MS PGothic" charset="0"/>
              </a:rPr>
              <a:t>Cycle</a:t>
            </a:r>
            <a:r>
              <a:rPr lang="en-US" dirty="0">
                <a:latin typeface="Garamond" charset="0"/>
                <a:ea typeface="MS PGothic" charset="0"/>
              </a:rPr>
              <a:t> </a:t>
            </a:r>
            <a:r>
              <a:rPr lang="en-US" dirty="0" smtClean="0">
                <a:latin typeface="Garamond" charset="0"/>
                <a:ea typeface="MS PGothic" charset="0"/>
              </a:rPr>
              <a:t>drop </a:t>
            </a:r>
            <a:r>
              <a:rPr lang="en-US" dirty="0">
                <a:latin typeface="Garamond" charset="0"/>
                <a:ea typeface="MS PGothic" charset="0"/>
              </a:rPr>
              <a:t>off their </a:t>
            </a:r>
            <a:r>
              <a:rPr lang="en-US" dirty="0">
                <a:solidFill>
                  <a:srgbClr val="FFFF00"/>
                </a:solidFill>
                <a:latin typeface="Garamond" charset="0"/>
                <a:ea typeface="MS PGothic" charset="0"/>
              </a:rPr>
              <a:t>electrons</a:t>
            </a:r>
            <a:r>
              <a:rPr lang="en-US" dirty="0">
                <a:latin typeface="Garamond" charset="0"/>
                <a:ea typeface="MS PGothic" charset="0"/>
              </a:rPr>
              <a:t> at the ETC</a:t>
            </a:r>
          </a:p>
          <a:p>
            <a:pPr lvl="1">
              <a:defRPr/>
            </a:pPr>
            <a:r>
              <a:rPr lang="en-US" dirty="0">
                <a:latin typeface="Garamond" charset="0"/>
                <a:ea typeface="MS PGothic" charset="0"/>
              </a:rPr>
              <a:t>These high energy electrons are </a:t>
            </a:r>
            <a:br>
              <a:rPr lang="en-US" dirty="0">
                <a:latin typeface="Garamond" charset="0"/>
                <a:ea typeface="MS PGothic" charset="0"/>
              </a:rPr>
            </a:br>
            <a:r>
              <a:rPr lang="en-US" dirty="0">
                <a:latin typeface="Garamond" charset="0"/>
                <a:ea typeface="MS PGothic" charset="0"/>
              </a:rPr>
              <a:t>used to </a:t>
            </a:r>
            <a:r>
              <a:rPr lang="en-US" dirty="0">
                <a:solidFill>
                  <a:srgbClr val="FFFF00"/>
                </a:solidFill>
                <a:latin typeface="Garamond" charset="0"/>
                <a:ea typeface="MS PGothic" charset="0"/>
              </a:rPr>
              <a:t>generate ATP using enzymes</a:t>
            </a:r>
          </a:p>
          <a:p>
            <a:pPr lvl="1">
              <a:defRPr/>
            </a:pPr>
            <a:r>
              <a:rPr lang="en-US" dirty="0">
                <a:latin typeface="Garamond" charset="0"/>
                <a:ea typeface="MS PGothic" charset="0"/>
              </a:rPr>
              <a:t>Occurs </a:t>
            </a:r>
            <a:r>
              <a:rPr lang="en-US" dirty="0" smtClean="0">
                <a:latin typeface="Garamond" charset="0"/>
                <a:ea typeface="MS PGothic" charset="0"/>
              </a:rPr>
              <a:t>on the </a:t>
            </a:r>
            <a:r>
              <a:rPr lang="en-US" dirty="0">
                <a:solidFill>
                  <a:srgbClr val="FFFF00"/>
                </a:solidFill>
                <a:latin typeface="Garamond" charset="0"/>
                <a:ea typeface="MS PGothic" charset="0"/>
              </a:rPr>
              <a:t>inner membrane </a:t>
            </a:r>
            <a:r>
              <a:rPr lang="en-US" dirty="0">
                <a:latin typeface="Garamond" charset="0"/>
                <a:ea typeface="MS PGothic" charset="0"/>
              </a:rPr>
              <a:t>of the </a:t>
            </a:r>
            <a:r>
              <a:rPr lang="en-US" dirty="0" smtClean="0">
                <a:latin typeface="Garamond" charset="0"/>
                <a:ea typeface="MS PGothic" charset="0"/>
              </a:rPr>
              <a:t>mitochondria</a:t>
            </a:r>
          </a:p>
          <a:p>
            <a:pPr lvl="1"/>
            <a:r>
              <a:rPr lang="en-US" dirty="0" smtClean="0"/>
              <a:t>This </a:t>
            </a:r>
            <a:r>
              <a:rPr lang="en-US" dirty="0"/>
              <a:t>is where majority of ATP produced (</a:t>
            </a:r>
            <a:r>
              <a:rPr lang="en-US" dirty="0">
                <a:solidFill>
                  <a:srgbClr val="FFFF00"/>
                </a:solidFill>
              </a:rPr>
              <a:t>32 ATP</a:t>
            </a:r>
            <a:endParaRPr lang="en-US" dirty="0">
              <a:latin typeface="Garamond" charset="0"/>
              <a:ea typeface="MS P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64507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3028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en-US">
                <a:latin typeface="Garamond" charset="0"/>
                <a:ea typeface="MS PGothic" charset="0"/>
              </a:rPr>
              <a:t>How do cells make the ATP?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990600"/>
            <a:ext cx="8229600" cy="4525963"/>
          </a:xfrm>
        </p:spPr>
        <p:txBody>
          <a:bodyPr/>
          <a:lstStyle/>
          <a:p>
            <a:pPr>
              <a:buFont typeface="Wingdings" pitchFamily="2" charset="2"/>
              <a:buChar char="n"/>
              <a:defRPr/>
            </a:pPr>
            <a:r>
              <a:rPr lang="en-US" dirty="0" smtClean="0">
                <a:cs typeface="ＭＳ Ｐゴシック" charset="0"/>
              </a:rPr>
              <a:t>As the high energy e- move down the chain their energy </a:t>
            </a:r>
            <a:r>
              <a:rPr lang="en-US" u="sng" dirty="0" smtClean="0">
                <a:cs typeface="ＭＳ Ｐゴシック" charset="0"/>
              </a:rPr>
              <a:t>is used to move H+ from low concentrations to high concentrations</a:t>
            </a:r>
            <a:r>
              <a:rPr lang="en-US" dirty="0" smtClean="0">
                <a:cs typeface="ＭＳ Ｐゴシック" charset="0"/>
              </a:rPr>
              <a:t>.</a:t>
            </a:r>
          </a:p>
          <a:p>
            <a:pPr>
              <a:buFont typeface="Wingdings" pitchFamily="2" charset="2"/>
              <a:buChar char="n"/>
              <a:defRPr/>
            </a:pPr>
            <a:r>
              <a:rPr lang="en-US" u="sng" dirty="0" smtClean="0">
                <a:cs typeface="ＭＳ Ｐゴシック" charset="0"/>
              </a:rPr>
              <a:t>Review</a:t>
            </a:r>
            <a:r>
              <a:rPr lang="en-US" dirty="0" smtClean="0">
                <a:cs typeface="ＭＳ Ｐゴシック" charset="0"/>
              </a:rPr>
              <a:t>:  What process is this called?</a:t>
            </a:r>
          </a:p>
          <a:p>
            <a:pPr lvl="1">
              <a:buFont typeface="Wingdings" pitchFamily="2" charset="2"/>
              <a:buChar char="n"/>
              <a:defRPr/>
            </a:pPr>
            <a:r>
              <a:rPr lang="en-US" dirty="0" smtClean="0"/>
              <a:t>Active transport</a:t>
            </a:r>
          </a:p>
          <a:p>
            <a:pPr>
              <a:buFont typeface="Wingdings" pitchFamily="2" charset="2"/>
              <a:buChar char="n"/>
              <a:defRPr/>
            </a:pPr>
            <a:r>
              <a:rPr lang="en-US" dirty="0" smtClean="0">
                <a:cs typeface="ＭＳ Ｐゴシック" charset="0"/>
              </a:rPr>
              <a:t>Then, just like in photosynthesis, </a:t>
            </a:r>
            <a:br>
              <a:rPr lang="en-US" dirty="0" smtClean="0">
                <a:cs typeface="ＭＳ Ｐゴシック" charset="0"/>
              </a:rPr>
            </a:br>
            <a:r>
              <a:rPr lang="en-US" dirty="0" smtClean="0">
                <a:cs typeface="ＭＳ Ｐゴシック" charset="0"/>
              </a:rPr>
              <a:t>as the H+ ions move down their concentration gradient ATP is created</a:t>
            </a:r>
          </a:p>
          <a:p>
            <a:pPr>
              <a:buFont typeface="Wingdings" pitchFamily="2" charset="2"/>
              <a:buChar char="n"/>
              <a:defRPr/>
            </a:pPr>
            <a:r>
              <a:rPr lang="en-US" dirty="0" smtClean="0">
                <a:cs typeface="ＭＳ Ｐゴシック" charset="0"/>
              </a:rPr>
              <a:t>ATP </a:t>
            </a:r>
            <a:r>
              <a:rPr lang="en-US" dirty="0" err="1" smtClean="0">
                <a:cs typeface="ＭＳ Ｐゴシック" charset="0"/>
              </a:rPr>
              <a:t>synthase</a:t>
            </a:r>
            <a:r>
              <a:rPr lang="en-US" dirty="0" smtClean="0">
                <a:cs typeface="ＭＳ Ｐゴシック" charset="0"/>
              </a:rPr>
              <a:t> is the enzyme</a:t>
            </a:r>
          </a:p>
          <a:p>
            <a:pPr>
              <a:buFont typeface="Wingdings" pitchFamily="2" charset="2"/>
              <a:buChar char="n"/>
              <a:defRPr/>
            </a:pPr>
            <a:endParaRPr lang="en-US" dirty="0">
              <a:cs typeface="ＭＳ Ｐゴシック" charset="0"/>
            </a:endParaRPr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762000" y="1676400"/>
            <a:ext cx="6096000" cy="914400"/>
            <a:chOff x="914400" y="2209800"/>
            <a:chExt cx="6096000" cy="914400"/>
          </a:xfrm>
        </p:grpSpPr>
        <p:sp>
          <p:nvSpPr>
            <p:cNvPr id="88069" name="Rectangle 3"/>
            <p:cNvSpPr>
              <a:spLocks noChangeArrowheads="1"/>
            </p:cNvSpPr>
            <p:nvPr/>
          </p:nvSpPr>
          <p:spPr bwMode="auto">
            <a:xfrm>
              <a:off x="1981200" y="2209800"/>
              <a:ext cx="5029200" cy="9144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070" name="Rectangle 4"/>
            <p:cNvSpPr>
              <a:spLocks noChangeArrowheads="1"/>
            </p:cNvSpPr>
            <p:nvPr/>
          </p:nvSpPr>
          <p:spPr bwMode="auto">
            <a:xfrm>
              <a:off x="914400" y="2667000"/>
              <a:ext cx="1981200" cy="4572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685800" y="4191000"/>
            <a:ext cx="7620000" cy="990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50780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u="sng" dirty="0" err="1" smtClean="0">
                <a:cs typeface="ＭＳ Ｐゴシック" charset="0"/>
              </a:rPr>
              <a:t>Chemiosmosis</a:t>
            </a:r>
            <a:endParaRPr lang="en-US" dirty="0">
              <a:cs typeface="ＭＳ Ｐゴシック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u="sng" dirty="0">
                <a:latin typeface="Garamond" charset="0"/>
                <a:ea typeface="MS PGothic" charset="0"/>
              </a:rPr>
              <a:t>Chemiosmosis</a:t>
            </a:r>
            <a:r>
              <a:rPr lang="en-US" dirty="0">
                <a:latin typeface="Garamond" charset="0"/>
                <a:ea typeface="MS PGothic" charset="0"/>
              </a:rPr>
              <a:t> - </a:t>
            </a:r>
            <a:endParaRPr lang="en-US" u="sng" dirty="0">
              <a:latin typeface="Garamond" charset="0"/>
              <a:ea typeface="MS PGothic" charset="0"/>
            </a:endParaRPr>
          </a:p>
          <a:p>
            <a:pPr lvl="1">
              <a:defRPr/>
            </a:pPr>
            <a:r>
              <a:rPr lang="en-US" dirty="0">
                <a:latin typeface="Garamond" charset="0"/>
                <a:ea typeface="MS PGothic" charset="0"/>
              </a:rPr>
              <a:t>Process of using a </a:t>
            </a:r>
            <a:r>
              <a:rPr lang="en-US" dirty="0">
                <a:solidFill>
                  <a:srgbClr val="FFFF00"/>
                </a:solidFill>
                <a:latin typeface="Garamond" charset="0"/>
                <a:ea typeface="MS PGothic" charset="0"/>
              </a:rPr>
              <a:t>hydrogen gradient to create ATP using an enzyme (ATP synthase)</a:t>
            </a:r>
          </a:p>
        </p:txBody>
      </p:sp>
    </p:spTree>
    <p:extLst>
      <p:ext uri="{BB962C8B-B14F-4D97-AF65-F5344CB8AC3E}">
        <p14:creationId xmlns:p14="http://schemas.microsoft.com/office/powerpoint/2010/main" val="4095046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0" name="Rectangle 2"/>
          <p:cNvSpPr>
            <a:spLocks noChangeArrowheads="1"/>
          </p:cNvSpPr>
          <p:nvPr/>
        </p:nvSpPr>
        <p:spPr bwMode="auto">
          <a:xfrm>
            <a:off x="228600" y="76200"/>
            <a:ext cx="8458200" cy="1219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algn="ctr" eaLnBrk="1" hangingPunct="1">
              <a:defRPr/>
            </a:pPr>
            <a:r>
              <a:rPr lang="en-US"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Efficiency of Cellular Respiration </a:t>
            </a:r>
          </a:p>
        </p:txBody>
      </p:sp>
      <p:sp>
        <p:nvSpPr>
          <p:cNvPr id="268291" name="Rectangle 3"/>
          <p:cNvSpPr>
            <a:spLocks noChangeArrowheads="1"/>
          </p:cNvSpPr>
          <p:nvPr/>
        </p:nvSpPr>
        <p:spPr bwMode="auto">
          <a:xfrm>
            <a:off x="457200" y="12954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0"/>
              <a:buChar char="n"/>
              <a:defRPr/>
            </a:pPr>
            <a:r>
              <a:rPr lang="en-US" sz="3200">
                <a:effectLst>
                  <a:outerShdw blurRad="38100" dist="38100" dir="2700000" algn="tl">
                    <a:srgbClr val="000000"/>
                  </a:outerShdw>
                </a:effectLst>
              </a:rPr>
              <a:t>For every 1 molecule of glucose…</a:t>
            </a:r>
          </a:p>
          <a:p>
            <a:pPr marL="800100" lvl="1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0"/>
              <a:buChar char="n"/>
              <a:defRPr/>
            </a:pPr>
            <a:r>
              <a:rPr lang="en-US" sz="3200">
                <a:effectLst>
                  <a:outerShdw blurRad="38100" dist="38100" dir="2700000" algn="tl">
                    <a:srgbClr val="000000"/>
                  </a:outerShdw>
                </a:effectLst>
              </a:rPr>
              <a:t>NET ATP made in </a:t>
            </a:r>
            <a:r>
              <a:rPr lang="en-US" sz="3200" u="sng">
                <a:effectLst>
                  <a:outerShdw blurRad="38100" dist="38100" dir="2700000" algn="tl">
                    <a:srgbClr val="000000"/>
                  </a:outerShdw>
                </a:effectLst>
              </a:rPr>
              <a:t>glycolysis</a:t>
            </a:r>
            <a:r>
              <a:rPr lang="en-US" sz="3200">
                <a:effectLst>
                  <a:outerShdw blurRad="38100" dist="38100" dir="2700000" algn="tl">
                    <a:srgbClr val="000000"/>
                  </a:outerShdw>
                </a:effectLst>
              </a:rPr>
              <a:t> = 2 ATP</a:t>
            </a:r>
          </a:p>
          <a:p>
            <a:pPr marL="800100" lvl="1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0"/>
              <a:buChar char="n"/>
              <a:defRPr/>
            </a:pPr>
            <a:r>
              <a:rPr lang="en-US" sz="3200">
                <a:effectLst>
                  <a:outerShdw blurRad="38100" dist="38100" dir="2700000" algn="tl">
                    <a:srgbClr val="000000"/>
                  </a:outerShdw>
                </a:effectLst>
              </a:rPr>
              <a:t>NET ATP made in </a:t>
            </a:r>
            <a:r>
              <a:rPr lang="en-US" sz="3200" u="sng">
                <a:effectLst>
                  <a:outerShdw blurRad="38100" dist="38100" dir="2700000" algn="tl">
                    <a:srgbClr val="000000"/>
                  </a:outerShdw>
                </a:effectLst>
              </a:rPr>
              <a:t>krebs cycle </a:t>
            </a:r>
            <a:r>
              <a:rPr lang="en-US" sz="3200">
                <a:effectLst>
                  <a:outerShdw blurRad="38100" dist="38100" dir="2700000" algn="tl">
                    <a:srgbClr val="000000"/>
                  </a:outerShdw>
                </a:effectLst>
              </a:rPr>
              <a:t>=</a:t>
            </a:r>
            <a:br>
              <a:rPr lang="en-US" sz="320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US" sz="3200">
                <a:effectLst>
                  <a:outerShdw blurRad="38100" dist="38100" dir="2700000" algn="tl">
                    <a:srgbClr val="000000"/>
                  </a:outerShdw>
                </a:effectLst>
              </a:rPr>
              <a:t> 2 ATP (1 for each pyruvate)</a:t>
            </a:r>
          </a:p>
          <a:p>
            <a:pPr marL="800100" lvl="1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0"/>
              <a:buChar char="n"/>
              <a:defRPr/>
            </a:pPr>
            <a:r>
              <a:rPr lang="en-US" sz="3200">
                <a:effectLst>
                  <a:outerShdw blurRad="38100" dist="38100" dir="2700000" algn="tl">
                    <a:srgbClr val="000000"/>
                  </a:outerShdw>
                </a:effectLst>
              </a:rPr>
              <a:t>NET ATP made in the </a:t>
            </a:r>
            <a:r>
              <a:rPr lang="en-US" sz="3200" u="sng">
                <a:effectLst>
                  <a:outerShdw blurRad="38100" dist="38100" dir="2700000" algn="tl">
                    <a:srgbClr val="000000"/>
                  </a:outerShdw>
                </a:effectLst>
              </a:rPr>
              <a:t>electron transport chain </a:t>
            </a:r>
            <a:r>
              <a:rPr lang="en-US" sz="3200">
                <a:effectLst>
                  <a:outerShdw blurRad="38100" dist="38100" dir="2700000" algn="tl">
                    <a:srgbClr val="000000"/>
                  </a:outerShdw>
                </a:effectLst>
              </a:rPr>
              <a:t>= about 32</a:t>
            </a: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0"/>
              <a:buChar char="n"/>
              <a:defRPr/>
            </a:pPr>
            <a:r>
              <a:rPr lang="en-US" sz="3200">
                <a:effectLst>
                  <a:outerShdw blurRad="38100" dist="38100" dir="2700000" algn="tl">
                    <a:srgbClr val="000000"/>
                  </a:outerShdw>
                </a:effectLst>
              </a:rPr>
              <a:t>Cellular respiration Total = 36 ATP</a:t>
            </a:r>
          </a:p>
          <a:p>
            <a:pPr marL="342900" indent="-342900" eaLnBrk="1" hangingPunct="1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charset="0"/>
              <a:buChar char="n"/>
              <a:defRPr/>
            </a:pPr>
            <a:r>
              <a:rPr lang="en-US" sz="3200">
                <a:effectLst>
                  <a:outerShdw blurRad="38100" dist="38100" dir="2700000" algn="tl">
                    <a:srgbClr val="000000"/>
                  </a:outerShdw>
                </a:effectLst>
              </a:rPr>
              <a:t>Cellular respiration is nearly </a:t>
            </a:r>
            <a:br>
              <a:rPr lang="en-US" sz="320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US" sz="3200">
                <a:effectLst>
                  <a:outerShdw blurRad="38100" dist="38100" dir="2700000" algn="tl">
                    <a:srgbClr val="000000"/>
                  </a:outerShdw>
                </a:effectLst>
              </a:rPr>
              <a:t>20 times more efficient than glycolysis alone.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6324600" y="1905000"/>
            <a:ext cx="11430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47800" y="3124200"/>
            <a:ext cx="46482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2667000" y="4114800"/>
            <a:ext cx="16002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5181600" y="4724400"/>
            <a:ext cx="16002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838200" y="5715000"/>
            <a:ext cx="74676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4296124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8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8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68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68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68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68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8291" grpId="0" build="p" autoUpdateAnimBg="0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latin typeface="Garamond" charset="0"/>
                <a:ea typeface="MS PGothic" charset="0"/>
              </a:rPr>
              <a:t>How efficient is the process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latin typeface="Garamond" charset="0"/>
                <a:ea typeface="MS PGothic" charset="0"/>
              </a:rPr>
              <a:t>Cell respiration releases about 36% of the total energy in glucose</a:t>
            </a:r>
          </a:p>
          <a:p>
            <a:pPr>
              <a:defRPr/>
            </a:pPr>
            <a:r>
              <a:rPr lang="en-US" dirty="0">
                <a:latin typeface="Garamond" charset="0"/>
                <a:ea typeface="MS PGothic" charset="0"/>
              </a:rPr>
              <a:t>MAXIMUM car efficiency is 25-30%</a:t>
            </a:r>
          </a:p>
          <a:p>
            <a:pPr>
              <a:defRPr/>
            </a:pPr>
            <a:r>
              <a:rPr lang="en-US" dirty="0">
                <a:latin typeface="Garamond" charset="0"/>
                <a:ea typeface="MS PGothic" charset="0"/>
              </a:rPr>
              <a:t>Where is the rest of the energy lost (for both cars and humans?)</a:t>
            </a:r>
          </a:p>
          <a:p>
            <a:pPr lvl="1">
              <a:defRPr/>
            </a:pPr>
            <a:r>
              <a:rPr lang="en-US" dirty="0">
                <a:latin typeface="Garamond" charset="0"/>
                <a:ea typeface="MS PGothic" charset="0"/>
              </a:rPr>
              <a:t>The energy is lost as </a:t>
            </a:r>
            <a:r>
              <a:rPr lang="en-US" u="sng" dirty="0">
                <a:latin typeface="Garamond" charset="0"/>
                <a:ea typeface="MS PGothic" charset="0"/>
              </a:rPr>
              <a:t>heat</a:t>
            </a:r>
            <a:r>
              <a:rPr lang="en-US" dirty="0">
                <a:latin typeface="Garamond" charset="0"/>
                <a:ea typeface="MS PGothic" charset="0"/>
              </a:rPr>
              <a:t>.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5638800" y="1676400"/>
            <a:ext cx="8382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5486400" y="2743200"/>
            <a:ext cx="14478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86673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/>
          <a:lstStyle/>
          <a:p>
            <a:pPr lvl="0"/>
            <a:r>
              <a:rPr lang="en-US" u="sng" dirty="0">
                <a:effectLst/>
              </a:rPr>
              <a:t>Review of the </a:t>
            </a:r>
            <a:r>
              <a:rPr lang="en-US" u="sng" dirty="0" err="1">
                <a:effectLst/>
              </a:rPr>
              <a:t>Kreb’s</a:t>
            </a:r>
            <a:r>
              <a:rPr lang="en-US" u="sng" dirty="0">
                <a:effectLst/>
              </a:rPr>
              <a:t> Cycle and the ETC:</a:t>
            </a:r>
            <a:r>
              <a:rPr lang="en-US" dirty="0">
                <a:effectLst/>
              </a:rPr>
              <a:t/>
            </a:r>
            <a:br>
              <a:rPr lang="en-US" dirty="0">
                <a:effectLst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19200"/>
            <a:ext cx="8686800" cy="4906963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What is broken down in the </a:t>
            </a:r>
            <a:r>
              <a:rPr lang="en-US" dirty="0" err="1" smtClean="0"/>
              <a:t>Kreb’s</a:t>
            </a:r>
            <a:r>
              <a:rPr lang="en-US" dirty="0" smtClean="0"/>
              <a:t> cycle?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What is the main function of the </a:t>
            </a:r>
            <a:r>
              <a:rPr lang="en-US" dirty="0" err="1" smtClean="0"/>
              <a:t>Kreb’s</a:t>
            </a:r>
            <a:r>
              <a:rPr lang="en-US" dirty="0" smtClean="0"/>
              <a:t> cycle?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What is the waste product you exhale created in the </a:t>
            </a:r>
            <a:r>
              <a:rPr lang="en-US" dirty="0" err="1" smtClean="0"/>
              <a:t>Kreb’s</a:t>
            </a:r>
            <a:r>
              <a:rPr lang="en-US" dirty="0" smtClean="0"/>
              <a:t> cycle?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Where does the </a:t>
            </a:r>
            <a:r>
              <a:rPr lang="en-US" dirty="0" err="1" smtClean="0"/>
              <a:t>Kreb’s</a:t>
            </a:r>
            <a:r>
              <a:rPr lang="en-US" dirty="0" smtClean="0"/>
              <a:t> cycle occur?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What are the high energy electrons used to create on the ETC?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Where does the ETC occur?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What is chemiosmosis?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In what stage is most of the cells ATP made?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77145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26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0"/>
            <a:ext cx="8229600" cy="8382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>
                <a:latin typeface="Garamond" charset="0"/>
                <a:ea typeface="MS PGothic" charset="0"/>
              </a:rPr>
              <a:t>Summary!</a:t>
            </a:r>
          </a:p>
        </p:txBody>
      </p:sp>
      <p:sp>
        <p:nvSpPr>
          <p:cNvPr id="267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ea typeface="+mn-ea"/>
              <a:cs typeface="+mn-cs"/>
            </a:endParaRPr>
          </a:p>
        </p:txBody>
      </p:sp>
      <p:pic>
        <p:nvPicPr>
          <p:cNvPr id="106499" name="Picture 4" descr="c9x6cell-respirat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800100"/>
            <a:ext cx="8077200" cy="605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52595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pic>
        <p:nvPicPr>
          <p:cNvPr id="107522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92075"/>
            <a:ext cx="4724400" cy="676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4132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578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762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>
                <a:solidFill>
                  <a:schemeClr val="tx1"/>
                </a:solidFill>
                <a:latin typeface="Garamond" charset="0"/>
                <a:ea typeface="MS PGothic" charset="0"/>
              </a:rPr>
              <a:t>Summary of Cellular Respiration</a:t>
            </a:r>
          </a:p>
        </p:txBody>
      </p:sp>
      <p:pic>
        <p:nvPicPr>
          <p:cNvPr id="108546" name="Picture 3" descr="2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57400"/>
            <a:ext cx="9144000" cy="282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76442832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7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153400" cy="1219200"/>
          </a:xfrm>
        </p:spPr>
        <p:txBody>
          <a:bodyPr/>
          <a:lstStyle/>
          <a:p>
            <a:pPr eaLnBrk="1" hangingPunct="1">
              <a:defRPr/>
            </a:pPr>
            <a:r>
              <a:rPr lang="en-US">
                <a:solidFill>
                  <a:schemeClr val="tx1"/>
                </a:solidFill>
                <a:latin typeface="Garamond" charset="0"/>
                <a:ea typeface="MS PGothic" charset="0"/>
              </a:rPr>
              <a:t>Electron Transport Chain</a:t>
            </a:r>
          </a:p>
        </p:txBody>
      </p:sp>
      <p:pic>
        <p:nvPicPr>
          <p:cNvPr id="95234" name="Picture 3" descr="2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89050"/>
            <a:ext cx="9144000" cy="556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5570874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6934200" cy="609600"/>
          </a:xfrm>
        </p:spPr>
        <p:txBody>
          <a:bodyPr/>
          <a:lstStyle/>
          <a:p>
            <a:pPr>
              <a:defRPr/>
            </a:pPr>
            <a:r>
              <a:rPr lang="en-US">
                <a:latin typeface="Garamond" charset="0"/>
                <a:ea typeface="MS PGothic" charset="0"/>
              </a:rPr>
              <a:t>Electron Transport Chain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762000"/>
            <a:ext cx="8839200" cy="4525963"/>
          </a:xfrm>
        </p:spPr>
        <p:txBody>
          <a:bodyPr/>
          <a:lstStyle/>
          <a:p>
            <a:pPr marL="457200" indent="-457200">
              <a:buFont typeface="+mj-lt"/>
              <a:buAutoNum type="arabicPeriod"/>
              <a:defRPr/>
            </a:pPr>
            <a:r>
              <a:rPr lang="en-US" sz="2400" dirty="0" smtClean="0">
                <a:cs typeface="ＭＳ Ｐゴシック" charset="0"/>
              </a:rPr>
              <a:t>Explain what is occurring at both parts labeled 1?</a:t>
            </a:r>
          </a:p>
          <a:p>
            <a:pPr marL="914400" lvl="1" indent="-457200">
              <a:buFont typeface="+mj-lt"/>
              <a:buAutoNum type="arabicPeriod"/>
              <a:defRPr/>
            </a:pPr>
            <a:r>
              <a:rPr lang="en-US" sz="2400" dirty="0" smtClean="0"/>
              <a:t>NADH and FADH2 are donating their high energy electrons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en-US" sz="2400" dirty="0" smtClean="0">
                <a:cs typeface="ＭＳ Ｐゴシック" charset="0"/>
              </a:rPr>
              <a:t>Explain what is happening at both parts labeled 3?</a:t>
            </a:r>
          </a:p>
          <a:p>
            <a:pPr marL="914400" lvl="1" indent="-457200">
              <a:buFont typeface="+mj-lt"/>
              <a:buAutoNum type="arabicPeriod"/>
              <a:defRPr/>
            </a:pPr>
            <a:r>
              <a:rPr lang="en-US" sz="2400" dirty="0" smtClean="0"/>
              <a:t>Energy from the e- is used to move H+ into the inter-membrane space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en-US" sz="2400" dirty="0" smtClean="0">
                <a:cs typeface="ＭＳ Ｐゴシック" charset="0"/>
              </a:rPr>
              <a:t>Explain what is happening at both parts labeled 2?</a:t>
            </a:r>
          </a:p>
          <a:p>
            <a:pPr marL="914400" lvl="1" indent="-457200">
              <a:buFont typeface="+mj-lt"/>
              <a:buAutoNum type="arabicPeriod"/>
              <a:defRPr/>
            </a:pPr>
            <a:r>
              <a:rPr lang="en-US" sz="2400" dirty="0" smtClean="0"/>
              <a:t>Electrons moving down the ETC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en-US" sz="2400" dirty="0" smtClean="0">
                <a:cs typeface="ＭＳ Ｐゴシック" charset="0"/>
              </a:rPr>
              <a:t>Describe what is happening at step 4?  What enzyme is being used?</a:t>
            </a:r>
          </a:p>
          <a:p>
            <a:pPr marL="914400" lvl="1" indent="-457200">
              <a:buFont typeface="+mj-lt"/>
              <a:buAutoNum type="arabicPeriod"/>
              <a:defRPr/>
            </a:pPr>
            <a:r>
              <a:rPr lang="en-US" sz="2400" dirty="0" smtClean="0"/>
              <a:t>Electrons joining with hydrogen and oxygen to form water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en-US" sz="2400" dirty="0" smtClean="0">
                <a:cs typeface="ＭＳ Ｐゴシック" charset="0"/>
              </a:rPr>
              <a:t>Where is there a high concentration of H+?  Low concentration?</a:t>
            </a:r>
          </a:p>
          <a:p>
            <a:pPr marL="914400" lvl="1" indent="-457200">
              <a:buFont typeface="+mj-lt"/>
              <a:buAutoNum type="arabicPeriod"/>
              <a:defRPr/>
            </a:pPr>
            <a:r>
              <a:rPr lang="en-US" sz="2000" dirty="0" smtClean="0"/>
              <a:t>High = inside </a:t>
            </a:r>
            <a:r>
              <a:rPr lang="en-US" sz="2000" dirty="0" err="1" smtClean="0"/>
              <a:t>intermembrane</a:t>
            </a:r>
            <a:r>
              <a:rPr lang="en-US" sz="2000" dirty="0" smtClean="0"/>
              <a:t> space		Low = matrix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en-US" sz="2400" dirty="0" smtClean="0">
                <a:cs typeface="ＭＳ Ｐゴシック" charset="0"/>
              </a:rPr>
              <a:t>Describe is happening at step 5. </a:t>
            </a:r>
          </a:p>
          <a:p>
            <a:pPr marL="914400" lvl="1" indent="-457200">
              <a:buFont typeface="+mj-lt"/>
              <a:buAutoNum type="arabicPeriod"/>
              <a:defRPr/>
            </a:pPr>
            <a:r>
              <a:rPr lang="en-US" sz="2400" dirty="0" smtClean="0"/>
              <a:t>Hydrogen concentration gradient used to create ATP using ATP </a:t>
            </a:r>
            <a:r>
              <a:rPr lang="en-US" sz="2400" dirty="0" err="1" smtClean="0"/>
              <a:t>synthase</a:t>
            </a:r>
            <a:r>
              <a:rPr lang="en-US" sz="2400" dirty="0" smtClean="0"/>
              <a:t> (just like in photosynthesis)</a:t>
            </a:r>
          </a:p>
          <a:p>
            <a:pPr>
              <a:buFont typeface="Wingdings" pitchFamily="2" charset="2"/>
              <a:buChar char="n"/>
              <a:defRPr/>
            </a:pPr>
            <a:endParaRPr lang="en-US" dirty="0">
              <a:cs typeface="ＭＳ Ｐゴシック" charset="0"/>
            </a:endParaRPr>
          </a:p>
        </p:txBody>
      </p:sp>
      <p:pic>
        <p:nvPicPr>
          <p:cNvPr id="4" name="Picture 5" descr="2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0088" y="0"/>
            <a:ext cx="2093912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308743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Book Assignments – Due Thursday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Page 251 “Analyzing Data”, #1-3</a:t>
            </a:r>
          </a:p>
          <a:p>
            <a:pPr marL="0" indent="0">
              <a:buFont typeface="Wingdings" charset="0"/>
              <a:buNone/>
              <a:defRPr/>
            </a:pPr>
            <a:endParaRPr lang="en-US" dirty="0"/>
          </a:p>
          <a:p>
            <a:pPr>
              <a:defRPr/>
            </a:pPr>
            <a:r>
              <a:rPr lang="en-US" dirty="0" smtClean="0"/>
              <a:t>Page 253, #1-4 all</a:t>
            </a:r>
          </a:p>
          <a:p>
            <a:pPr>
              <a:defRPr/>
            </a:pPr>
            <a:endParaRPr lang="en-US" dirty="0"/>
          </a:p>
          <a:p>
            <a:pPr>
              <a:defRPr/>
            </a:pPr>
            <a:r>
              <a:rPr lang="en-US" dirty="0" smtClean="0"/>
              <a:t>Page 260 #1-4 all</a:t>
            </a:r>
          </a:p>
          <a:p>
            <a:pPr>
              <a:defRPr/>
            </a:pPr>
            <a:endParaRPr lang="en-US" dirty="0"/>
          </a:p>
          <a:p>
            <a:pPr>
              <a:defRPr/>
            </a:pPr>
            <a:r>
              <a:rPr lang="en-US" dirty="0" smtClean="0"/>
              <a:t>Page 265 #1-2 all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24748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75990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463085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8686800" cy="6126163"/>
          </a:xfrm>
        </p:spPr>
        <p:txBody>
          <a:bodyPr/>
          <a:lstStyle/>
          <a:p>
            <a:r>
              <a:rPr lang="en-US" dirty="0" smtClean="0"/>
              <a:t>ETC</a:t>
            </a:r>
          </a:p>
          <a:p>
            <a:pPr lvl="1"/>
            <a:r>
              <a:rPr lang="en-US" dirty="0" smtClean="0"/>
              <a:t>This is where majority of ATP produced (32 ATP)</a:t>
            </a:r>
          </a:p>
          <a:p>
            <a:pPr lvl="1"/>
            <a:r>
              <a:rPr lang="en-US" dirty="0" smtClean="0"/>
              <a:t>E- carriers drop of high energy electrons and hydrogen</a:t>
            </a:r>
          </a:p>
          <a:p>
            <a:pPr lvl="1"/>
            <a:r>
              <a:rPr lang="en-US" dirty="0" smtClean="0"/>
              <a:t>Energy from e- is used to pump the H+ into the </a:t>
            </a:r>
            <a:r>
              <a:rPr lang="en-US" dirty="0" err="1" smtClean="0"/>
              <a:t>intermembrane</a:t>
            </a:r>
            <a:r>
              <a:rPr lang="en-US" dirty="0" smtClean="0"/>
              <a:t> space creating a large concentration gradient</a:t>
            </a:r>
          </a:p>
          <a:p>
            <a:pPr lvl="1"/>
            <a:r>
              <a:rPr lang="en-US" dirty="0" err="1" smtClean="0"/>
              <a:t>Chemiosynthesis</a:t>
            </a:r>
            <a:r>
              <a:rPr lang="en-US" dirty="0" smtClean="0"/>
              <a:t> is the process of releasing the H+ through the ATP synthase (an enzyme) which generates all the ATP.</a:t>
            </a:r>
          </a:p>
          <a:p>
            <a:pPr lvl="1"/>
            <a:r>
              <a:rPr lang="en-US" dirty="0" smtClean="0"/>
              <a:t>OXYGEN = final e- acceptor </a:t>
            </a:r>
            <a:r>
              <a:rPr lang="en-US" dirty="0" smtClean="0">
                <a:sym typeface="Wingdings"/>
              </a:rPr>
              <a:t> forms WATER (a final waste product of cell respiration)</a:t>
            </a:r>
            <a:endParaRPr lang="en-US" dirty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9997409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latin typeface="Garamond" charset="0"/>
                <a:ea typeface="MS PGothic" charset="0"/>
              </a:rPr>
              <a:t>Final electron acceptor?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n"/>
              <a:defRPr/>
            </a:pPr>
            <a:r>
              <a:rPr lang="en-US" dirty="0" smtClean="0">
                <a:cs typeface="ＭＳ Ｐゴシック" charset="0"/>
              </a:rPr>
              <a:t>What is the final electron acceptor?</a:t>
            </a:r>
          </a:p>
          <a:p>
            <a:pPr lvl="1">
              <a:buFont typeface="Wingdings" pitchFamily="2" charset="2"/>
              <a:buChar char="n"/>
              <a:defRPr/>
            </a:pPr>
            <a:r>
              <a:rPr lang="en-US" dirty="0" smtClean="0"/>
              <a:t>Oxygen (this is why you breathe)</a:t>
            </a:r>
          </a:p>
          <a:p>
            <a:pPr>
              <a:buFont typeface="Wingdings" pitchFamily="2" charset="2"/>
              <a:buChar char="n"/>
              <a:defRPr/>
            </a:pPr>
            <a:r>
              <a:rPr lang="en-US" dirty="0" smtClean="0">
                <a:cs typeface="ＭＳ Ｐゴシック" charset="0"/>
              </a:rPr>
              <a:t>O</a:t>
            </a:r>
            <a:r>
              <a:rPr lang="en-US" baseline="-25000" dirty="0" smtClean="0">
                <a:cs typeface="ＭＳ Ｐゴシック" charset="0"/>
              </a:rPr>
              <a:t>2</a:t>
            </a:r>
            <a:r>
              <a:rPr lang="en-US" dirty="0" smtClean="0">
                <a:cs typeface="ＭＳ Ｐゴシック" charset="0"/>
              </a:rPr>
              <a:t> accepts 4 electrons and 4 hydrogen ions</a:t>
            </a:r>
          </a:p>
          <a:p>
            <a:pPr>
              <a:buFont typeface="Wingdings" pitchFamily="2" charset="2"/>
              <a:buChar char="n"/>
              <a:defRPr/>
            </a:pPr>
            <a:r>
              <a:rPr lang="en-US" dirty="0" smtClean="0">
                <a:cs typeface="ＭＳ Ｐゴシック" charset="0"/>
              </a:rPr>
              <a:t>What does this create?</a:t>
            </a:r>
          </a:p>
          <a:p>
            <a:pPr lvl="1">
              <a:buFont typeface="Wingdings" pitchFamily="2" charset="2"/>
              <a:buChar char="n"/>
              <a:defRPr/>
            </a:pPr>
            <a:r>
              <a:rPr lang="en-US" dirty="0" smtClean="0"/>
              <a:t>This creates 2 H</a:t>
            </a:r>
            <a:r>
              <a:rPr lang="en-US" baseline="-25000" dirty="0" smtClean="0"/>
              <a:t>2</a:t>
            </a:r>
            <a:r>
              <a:rPr lang="en-US" dirty="0" smtClean="0"/>
              <a:t>O</a:t>
            </a:r>
          </a:p>
          <a:p>
            <a:pPr lvl="1">
              <a:buFont typeface="Wingdings" pitchFamily="2" charset="2"/>
              <a:buChar char="n"/>
              <a:defRPr/>
            </a:pPr>
            <a:r>
              <a:rPr lang="en-US" dirty="0" smtClean="0"/>
              <a:t>O</a:t>
            </a:r>
            <a:r>
              <a:rPr lang="en-US" baseline="-25000" dirty="0" smtClean="0"/>
              <a:t>2</a:t>
            </a:r>
            <a:r>
              <a:rPr lang="en-US" dirty="0" smtClean="0"/>
              <a:t> + 4e- + 4H+ </a:t>
            </a:r>
            <a:r>
              <a:rPr lang="en-US" dirty="0" smtClean="0">
                <a:sym typeface="Wingdings" pitchFamily="2" charset="2"/>
              </a:rPr>
              <a:t> 2H</a:t>
            </a:r>
            <a:r>
              <a:rPr lang="en-US" baseline="-25000" dirty="0" smtClean="0">
                <a:sym typeface="Wingdings" pitchFamily="2" charset="2"/>
              </a:rPr>
              <a:t>2</a:t>
            </a:r>
            <a:r>
              <a:rPr lang="en-US" dirty="0" smtClean="0">
                <a:sym typeface="Wingdings" pitchFamily="2" charset="2"/>
              </a:rPr>
              <a:t>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1060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2743200" cy="1219200"/>
          </a:xfrm>
        </p:spPr>
        <p:txBody>
          <a:bodyPr/>
          <a:lstStyle/>
          <a:p>
            <a:r>
              <a:rPr lang="en-US" dirty="0" smtClean="0"/>
              <a:t>ETC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Screen Shot 2014-03-05 at 7.09.15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2911" y="0"/>
            <a:ext cx="647108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23810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8165710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839200" cy="4525963"/>
          </a:xfrm>
        </p:spPr>
        <p:txBody>
          <a:bodyPr/>
          <a:lstStyle/>
          <a:p>
            <a:r>
              <a:rPr lang="en-US" sz="10000" dirty="0" smtClean="0"/>
              <a:t>ANAEROBIC RESPIRATION</a:t>
            </a:r>
          </a:p>
          <a:p>
            <a:r>
              <a:rPr lang="en-US" sz="10000" dirty="0" smtClean="0"/>
              <a:t>Fermentation</a:t>
            </a:r>
            <a:endParaRPr lang="en-US" sz="10000" dirty="0"/>
          </a:p>
        </p:txBody>
      </p:sp>
    </p:spTree>
    <p:extLst>
      <p:ext uri="{BB962C8B-B14F-4D97-AF65-F5344CB8AC3E}">
        <p14:creationId xmlns:p14="http://schemas.microsoft.com/office/powerpoint/2010/main" val="1612077481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latin typeface="Garamond" charset="0"/>
                <a:ea typeface="MS PGothic" charset="0"/>
              </a:rPr>
              <a:t>What if no O</a:t>
            </a:r>
            <a:r>
              <a:rPr lang="en-US" baseline="-25000" dirty="0">
                <a:latin typeface="Garamond" charset="0"/>
                <a:ea typeface="MS PGothic" charset="0"/>
              </a:rPr>
              <a:t>2</a:t>
            </a:r>
            <a:r>
              <a:rPr lang="en-US" dirty="0">
                <a:latin typeface="Garamond" charset="0"/>
                <a:ea typeface="MS PGothic" charset="0"/>
              </a:rPr>
              <a:t>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latin typeface="Garamond" charset="0"/>
                <a:ea typeface="MS PGothic" charset="0"/>
              </a:rPr>
              <a:t>Why won</a:t>
            </a:r>
            <a:r>
              <a:rPr lang="ja-JP" altLang="en-US" dirty="0">
                <a:latin typeface="Garamond" charset="0"/>
                <a:ea typeface="MS PGothic" charset="0"/>
              </a:rPr>
              <a:t>’</a:t>
            </a:r>
            <a:r>
              <a:rPr lang="en-US" dirty="0">
                <a:latin typeface="Garamond" charset="0"/>
                <a:ea typeface="MS PGothic" charset="0"/>
              </a:rPr>
              <a:t>t cell respiration work if there is no oxygen?</a:t>
            </a:r>
          </a:p>
          <a:p>
            <a:pPr lvl="1">
              <a:defRPr/>
            </a:pPr>
            <a:r>
              <a:rPr lang="en-US" dirty="0">
                <a:latin typeface="Garamond" charset="0"/>
                <a:ea typeface="MS PGothic" charset="0"/>
              </a:rPr>
              <a:t>Oxygen is </a:t>
            </a:r>
            <a:r>
              <a:rPr lang="en-US" dirty="0" smtClean="0">
                <a:latin typeface="Garamond" charset="0"/>
                <a:ea typeface="MS PGothic" charset="0"/>
              </a:rPr>
              <a:t>the </a:t>
            </a:r>
            <a:r>
              <a:rPr lang="en-US" dirty="0" smtClean="0">
                <a:solidFill>
                  <a:srgbClr val="FFFF00"/>
                </a:solidFill>
                <a:latin typeface="Garamond" charset="0"/>
                <a:ea typeface="MS PGothic" charset="0"/>
              </a:rPr>
              <a:t>final </a:t>
            </a:r>
            <a:r>
              <a:rPr lang="en-US" dirty="0">
                <a:solidFill>
                  <a:srgbClr val="FFFF00"/>
                </a:solidFill>
                <a:latin typeface="Garamond" charset="0"/>
                <a:ea typeface="MS PGothic" charset="0"/>
              </a:rPr>
              <a:t>electron </a:t>
            </a:r>
            <a:r>
              <a:rPr lang="en-US" dirty="0" smtClean="0">
                <a:solidFill>
                  <a:srgbClr val="FFFF00"/>
                </a:solidFill>
                <a:latin typeface="Garamond" charset="0"/>
                <a:ea typeface="MS PGothic" charset="0"/>
              </a:rPr>
              <a:t>acceptor </a:t>
            </a:r>
            <a:r>
              <a:rPr lang="en-US" dirty="0" smtClean="0">
                <a:latin typeface="Garamond" charset="0"/>
                <a:ea typeface="MS PGothic" charset="0"/>
              </a:rPr>
              <a:t>so the ETC would stop working</a:t>
            </a:r>
            <a:endParaRPr lang="en-US" dirty="0">
              <a:latin typeface="Garamond" charset="0"/>
              <a:ea typeface="MS PGothic" charset="0"/>
            </a:endParaRPr>
          </a:p>
          <a:p>
            <a:pPr>
              <a:defRPr/>
            </a:pPr>
            <a:r>
              <a:rPr lang="en-US" dirty="0">
                <a:latin typeface="Garamond" charset="0"/>
                <a:ea typeface="MS PGothic" charset="0"/>
              </a:rPr>
              <a:t>What must organisms do if they live in an anoxic environment?</a:t>
            </a:r>
          </a:p>
          <a:p>
            <a:pPr lvl="1">
              <a:defRPr/>
            </a:pPr>
            <a:r>
              <a:rPr lang="en-US" dirty="0">
                <a:latin typeface="Garamond" charset="0"/>
                <a:ea typeface="MS PGothic" charset="0"/>
              </a:rPr>
              <a:t>Use a different </a:t>
            </a:r>
            <a:r>
              <a:rPr lang="en-US" dirty="0" smtClean="0">
                <a:latin typeface="Garamond" charset="0"/>
                <a:ea typeface="MS PGothic" charset="0"/>
              </a:rPr>
              <a:t>process called </a:t>
            </a:r>
            <a:r>
              <a:rPr lang="en-US" dirty="0" smtClean="0">
                <a:solidFill>
                  <a:srgbClr val="FFFF00"/>
                </a:solidFill>
                <a:latin typeface="Garamond" charset="0"/>
                <a:ea typeface="MS PGothic" charset="0"/>
              </a:rPr>
              <a:t>fermentation</a:t>
            </a:r>
            <a:endParaRPr lang="en-US" dirty="0">
              <a:solidFill>
                <a:srgbClr val="FFFF00"/>
              </a:solidFill>
              <a:latin typeface="Garamond" charset="0"/>
              <a:ea typeface="MS P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78035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Fermentation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915400" cy="5638800"/>
          </a:xfrm>
        </p:spPr>
        <p:txBody>
          <a:bodyPr/>
          <a:lstStyle/>
          <a:p>
            <a:pPr marL="342900" lvl="2" indent="-342900">
              <a:buClr>
                <a:schemeClr val="hlink"/>
              </a:buClr>
            </a:pPr>
            <a:r>
              <a:rPr lang="en-US" dirty="0" smtClean="0">
                <a:effectLst/>
              </a:rPr>
              <a:t>Fermentation:</a:t>
            </a:r>
          </a:p>
          <a:p>
            <a:pPr marL="800100" lvl="3" indent="-342900">
              <a:buClr>
                <a:schemeClr val="hlink"/>
              </a:buClr>
            </a:pPr>
            <a:r>
              <a:rPr lang="en-US" dirty="0" smtClean="0">
                <a:effectLst/>
              </a:rPr>
              <a:t>The </a:t>
            </a:r>
            <a:r>
              <a:rPr lang="en-US" dirty="0">
                <a:effectLst/>
              </a:rPr>
              <a:t>production of </a:t>
            </a:r>
            <a:r>
              <a:rPr lang="en-US" dirty="0">
                <a:solidFill>
                  <a:srgbClr val="FFFF00"/>
                </a:solidFill>
                <a:effectLst/>
              </a:rPr>
              <a:t>ATP</a:t>
            </a:r>
            <a:r>
              <a:rPr lang="en-US" dirty="0">
                <a:effectLst/>
              </a:rPr>
              <a:t> without the presence of </a:t>
            </a:r>
            <a:r>
              <a:rPr lang="en-US" dirty="0" smtClean="0">
                <a:solidFill>
                  <a:srgbClr val="FFFF00"/>
                </a:solidFill>
                <a:effectLst/>
              </a:rPr>
              <a:t>oxygen </a:t>
            </a:r>
            <a:endParaRPr lang="en-US" dirty="0">
              <a:solidFill>
                <a:srgbClr val="FFFF00"/>
              </a:solidFill>
              <a:effectLst/>
            </a:endParaRPr>
          </a:p>
          <a:p>
            <a:r>
              <a:rPr lang="en-US" sz="2600" dirty="0" smtClean="0"/>
              <a:t>Also called </a:t>
            </a:r>
            <a:r>
              <a:rPr lang="en-US" sz="2600" dirty="0" smtClean="0">
                <a:solidFill>
                  <a:srgbClr val="FFFF00"/>
                </a:solidFill>
              </a:rPr>
              <a:t>anaerobic respiration </a:t>
            </a:r>
            <a:endParaRPr lang="en-US" sz="2600" dirty="0">
              <a:solidFill>
                <a:srgbClr val="FFFF00"/>
              </a:solidFill>
            </a:endParaRPr>
          </a:p>
          <a:p>
            <a:pPr lvl="1"/>
            <a:r>
              <a:rPr lang="en-US" sz="1800" dirty="0" smtClean="0">
                <a:solidFill>
                  <a:srgbClr val="FFFF00"/>
                </a:solidFill>
              </a:rPr>
              <a:t>(</a:t>
            </a:r>
            <a:r>
              <a:rPr lang="en-US" sz="1800" dirty="0" smtClean="0"/>
              <a:t>means occurring when no oxygen present.)</a:t>
            </a:r>
          </a:p>
          <a:p>
            <a:pPr marL="342900" lvl="1" indent="-342900">
              <a:buClr>
                <a:schemeClr val="hlink"/>
              </a:buClr>
            </a:pPr>
            <a:r>
              <a:rPr lang="en-US" dirty="0">
                <a:effectLst/>
              </a:rPr>
              <a:t>This process is just </a:t>
            </a:r>
            <a:r>
              <a:rPr lang="en-US" dirty="0">
                <a:solidFill>
                  <a:srgbClr val="FFFF00"/>
                </a:solidFill>
                <a:effectLst/>
              </a:rPr>
              <a:t>glycolysis </a:t>
            </a:r>
            <a:r>
              <a:rPr lang="en-US" dirty="0">
                <a:effectLst/>
              </a:rPr>
              <a:t>(but not </a:t>
            </a:r>
            <a:r>
              <a:rPr lang="en-US" dirty="0" err="1">
                <a:effectLst/>
              </a:rPr>
              <a:t>Kreb’s</a:t>
            </a:r>
            <a:r>
              <a:rPr lang="en-US" dirty="0">
                <a:effectLst/>
              </a:rPr>
              <a:t> or ETC) and TWO ATP is gained </a:t>
            </a:r>
          </a:p>
          <a:p>
            <a:r>
              <a:rPr lang="en-US" sz="2600" dirty="0"/>
              <a:t>Then 2</a:t>
            </a:r>
            <a:r>
              <a:rPr lang="en-US" sz="2600" baseline="30000" dirty="0"/>
              <a:t>nd</a:t>
            </a:r>
            <a:r>
              <a:rPr lang="en-US" sz="2600" dirty="0"/>
              <a:t> step is regeneration of e- carrier </a:t>
            </a:r>
          </a:p>
          <a:p>
            <a:endParaRPr lang="en-US" sz="2200" dirty="0" smtClean="0"/>
          </a:p>
        </p:txBody>
      </p:sp>
    </p:spTree>
    <p:extLst>
      <p:ext uri="{BB962C8B-B14F-4D97-AF65-F5344CB8AC3E}">
        <p14:creationId xmlns:p14="http://schemas.microsoft.com/office/powerpoint/2010/main" val="32631910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3867"/>
            <a:ext cx="8229600" cy="1143000"/>
          </a:xfrm>
        </p:spPr>
        <p:txBody>
          <a:bodyPr/>
          <a:lstStyle/>
          <a:p>
            <a:r>
              <a:rPr lang="en-US" dirty="0" smtClean="0"/>
              <a:t>Fermentation in Humans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914400"/>
            <a:ext cx="8382000" cy="5211763"/>
          </a:xfrm>
        </p:spPr>
        <p:txBody>
          <a:bodyPr/>
          <a:lstStyle/>
          <a:p>
            <a:r>
              <a:rPr lang="en-US" sz="2600" u="sng" dirty="0"/>
              <a:t>When do you undergo lactic acid fermentation</a:t>
            </a:r>
            <a:r>
              <a:rPr lang="en-US" sz="2600" dirty="0"/>
              <a:t>?</a:t>
            </a:r>
          </a:p>
          <a:p>
            <a:pPr lvl="1"/>
            <a:r>
              <a:rPr lang="en-US" sz="2600" dirty="0"/>
              <a:t>When </a:t>
            </a:r>
            <a:r>
              <a:rPr lang="en-US" sz="2600" dirty="0" smtClean="0"/>
              <a:t>you are </a:t>
            </a:r>
            <a:r>
              <a:rPr lang="en-US" sz="2600" dirty="0" smtClean="0">
                <a:solidFill>
                  <a:srgbClr val="FFFF00"/>
                </a:solidFill>
              </a:rPr>
              <a:t>strenuously exercising </a:t>
            </a:r>
            <a:r>
              <a:rPr lang="en-US" sz="2600" dirty="0"/>
              <a:t>and your muscles don’t get enough </a:t>
            </a:r>
            <a:r>
              <a:rPr lang="en-US" sz="2600" dirty="0" smtClean="0">
                <a:solidFill>
                  <a:srgbClr val="FFFF00"/>
                </a:solidFill>
              </a:rPr>
              <a:t>O</a:t>
            </a:r>
            <a:r>
              <a:rPr lang="en-US" sz="2600" baseline="-25000" dirty="0" smtClean="0">
                <a:solidFill>
                  <a:srgbClr val="FFFF00"/>
                </a:solidFill>
              </a:rPr>
              <a:t>2</a:t>
            </a:r>
            <a:endParaRPr lang="en-US" sz="2600" baseline="-25000" dirty="0">
              <a:solidFill>
                <a:srgbClr val="FFFF00"/>
              </a:solidFill>
            </a:endParaRPr>
          </a:p>
          <a:p>
            <a:pPr lvl="1"/>
            <a:r>
              <a:rPr lang="en-US" sz="2600" dirty="0" smtClean="0"/>
              <a:t>So for </a:t>
            </a:r>
            <a:r>
              <a:rPr lang="en-US" sz="2600" dirty="0" smtClean="0">
                <a:solidFill>
                  <a:srgbClr val="FFFF00"/>
                </a:solidFill>
              </a:rPr>
              <a:t>quick bursts of energy </a:t>
            </a:r>
            <a:r>
              <a:rPr lang="en-US" sz="2600" dirty="0" smtClean="0"/>
              <a:t>your body uses ATP already in your </a:t>
            </a:r>
            <a:r>
              <a:rPr lang="en-US" sz="2600" dirty="0" smtClean="0">
                <a:solidFill>
                  <a:srgbClr val="FFFF00"/>
                </a:solidFill>
              </a:rPr>
              <a:t>muscles</a:t>
            </a:r>
            <a:r>
              <a:rPr lang="en-US" sz="2600" dirty="0" smtClean="0"/>
              <a:t> and ATP made by </a:t>
            </a:r>
            <a:r>
              <a:rPr lang="en-US" sz="2600" dirty="0" smtClean="0">
                <a:solidFill>
                  <a:srgbClr val="FFFF00"/>
                </a:solidFill>
              </a:rPr>
              <a:t>lactic acid </a:t>
            </a:r>
            <a:r>
              <a:rPr lang="en-US" sz="2600" dirty="0" smtClean="0"/>
              <a:t>fermentation</a:t>
            </a:r>
          </a:p>
          <a:p>
            <a:pPr lvl="1"/>
            <a:r>
              <a:rPr lang="en-US" sz="2600" dirty="0" smtClean="0"/>
              <a:t>The </a:t>
            </a:r>
            <a:r>
              <a:rPr lang="en-US" sz="2600" dirty="0"/>
              <a:t>by product, </a:t>
            </a:r>
            <a:r>
              <a:rPr lang="en-US" dirty="0">
                <a:solidFill>
                  <a:srgbClr val="FFFF00"/>
                </a:solidFill>
              </a:rPr>
              <a:t>lactic acid, </a:t>
            </a:r>
            <a:r>
              <a:rPr lang="en-US" sz="2600" dirty="0"/>
              <a:t>is one of the reasons you get sore</a:t>
            </a:r>
          </a:p>
          <a:p>
            <a:pPr lvl="1"/>
            <a:r>
              <a:rPr lang="en-US" sz="2600" dirty="0"/>
              <a:t>You an survive for about </a:t>
            </a:r>
            <a:r>
              <a:rPr lang="en-US" sz="2600" dirty="0">
                <a:solidFill>
                  <a:srgbClr val="FFFF00"/>
                </a:solidFill>
              </a:rPr>
              <a:t>90 seconds </a:t>
            </a:r>
            <a:r>
              <a:rPr lang="en-US" sz="2600" dirty="0"/>
              <a:t>using fermentation, then you must switch back to </a:t>
            </a:r>
            <a:r>
              <a:rPr lang="en-US" sz="2600" dirty="0">
                <a:solidFill>
                  <a:srgbClr val="FFFF00"/>
                </a:solidFill>
              </a:rPr>
              <a:t>cell respiration</a:t>
            </a:r>
            <a:r>
              <a:rPr lang="en-US" sz="2600" dirty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21640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latin typeface="Garamond" charset="0"/>
                <a:ea typeface="MS PGothic" charset="0"/>
              </a:rPr>
              <a:t>Chapter 7 – Cellular Respiration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ea typeface="+mn-ea"/>
              <a:cs typeface="+mn-cs"/>
            </a:endParaRPr>
          </a:p>
        </p:txBody>
      </p:sp>
      <p:pic>
        <p:nvPicPr>
          <p:cNvPr id="22531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06838"/>
            <a:ext cx="3429000" cy="2951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2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2675" y="3810000"/>
            <a:ext cx="2981325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Just read (not in notes)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After finishing a 200 meter race, what are the runners doing?</a:t>
            </a:r>
          </a:p>
          <a:p>
            <a:pPr lvl="1"/>
            <a:r>
              <a:rPr lang="en-US" dirty="0" smtClean="0"/>
              <a:t>Breathing heavily</a:t>
            </a:r>
          </a:p>
          <a:p>
            <a:r>
              <a:rPr lang="en-US" dirty="0" smtClean="0"/>
              <a:t>This repays the oxygen debt they put their muscles through.  </a:t>
            </a:r>
          </a:p>
          <a:p>
            <a:r>
              <a:rPr lang="en-US" dirty="0" smtClean="0"/>
              <a:t>You body has about a 20 minute store of glycogen (stored glucose)</a:t>
            </a:r>
          </a:p>
          <a:p>
            <a:r>
              <a:rPr lang="en-US" dirty="0" smtClean="0"/>
              <a:t>So you must exercise for about 20 minutes before you start breaking down your fat cells.</a:t>
            </a:r>
            <a:endParaRPr lang="en-US" dirty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157300937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41916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3976441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6480044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000" u="sng" dirty="0"/>
              <a:t>Two types we’ll discuss</a:t>
            </a:r>
            <a:r>
              <a:rPr lang="en-US" sz="4000" dirty="0"/>
              <a:t>:  </a:t>
            </a:r>
          </a:p>
          <a:p>
            <a:pPr lvl="1"/>
            <a:r>
              <a:rPr lang="en-US" sz="4000" dirty="0"/>
              <a:t>Lactic acid fermentation (the type your body uses)</a:t>
            </a:r>
          </a:p>
          <a:p>
            <a:pPr lvl="1"/>
            <a:r>
              <a:rPr lang="en-US" sz="4000" dirty="0"/>
              <a:t>Alcoholic fermentation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8036283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17513"/>
            <a:ext cx="8229600" cy="714375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b="0">
                <a:latin typeface="Garamond" charset="0"/>
                <a:ea typeface="MS PGothic" charset="0"/>
              </a:rPr>
              <a:t>Lactic Acid Fermentation</a:t>
            </a:r>
            <a:br>
              <a:rPr lang="en-US" sz="4000" b="0">
                <a:latin typeface="Garamond" charset="0"/>
                <a:ea typeface="MS PGothic" charset="0"/>
              </a:rPr>
            </a:br>
            <a:endParaRPr lang="en-US" sz="4000" b="0">
              <a:latin typeface="Garamond" charset="0"/>
              <a:ea typeface="MS PGothic" charset="0"/>
            </a:endParaRPr>
          </a:p>
        </p:txBody>
      </p:sp>
      <p:sp>
        <p:nvSpPr>
          <p:cNvPr id="270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838200"/>
            <a:ext cx="8077200" cy="50292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dirty="0">
                <a:latin typeface="Garamond" charset="0"/>
                <a:ea typeface="MS PGothic" charset="0"/>
              </a:rPr>
              <a:t>Conversion of pyruvic acid into lactic acid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dirty="0" smtClean="0">
                <a:latin typeface="Garamond" charset="0"/>
                <a:ea typeface="MS PGothic" charset="0"/>
              </a:rPr>
              <a:t>Microorganisms </a:t>
            </a:r>
            <a:r>
              <a:rPr lang="en-US" dirty="0">
                <a:latin typeface="Garamond" charset="0"/>
                <a:ea typeface="MS PGothic" charset="0"/>
              </a:rPr>
              <a:t>can ferment milk (spoils). 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dirty="0">
                <a:latin typeface="Garamond" charset="0"/>
                <a:ea typeface="MS PGothic" charset="0"/>
              </a:rPr>
              <a:t>We use these microorganisms to ferment milk to other products </a:t>
            </a:r>
            <a:r>
              <a:rPr lang="en-US" dirty="0" smtClean="0">
                <a:solidFill>
                  <a:srgbClr val="FFFF00"/>
                </a:solidFill>
                <a:latin typeface="Garamond" charset="0"/>
                <a:ea typeface="MS PGothic" charset="0"/>
              </a:rPr>
              <a:t>like </a:t>
            </a:r>
            <a:r>
              <a:rPr lang="en-US" dirty="0">
                <a:solidFill>
                  <a:srgbClr val="FFFF00"/>
                </a:solidFill>
                <a:latin typeface="Garamond" charset="0"/>
                <a:ea typeface="MS PGothic" charset="0"/>
              </a:rPr>
              <a:t>cheese, yogurt, sour </a:t>
            </a:r>
            <a:r>
              <a:rPr lang="en-US" dirty="0" smtClean="0">
                <a:solidFill>
                  <a:srgbClr val="FFFF00"/>
                </a:solidFill>
                <a:latin typeface="Garamond" charset="0"/>
                <a:ea typeface="MS PGothic" charset="0"/>
              </a:rPr>
              <a:t>cream</a:t>
            </a:r>
            <a:endParaRPr lang="en-US" dirty="0">
              <a:solidFill>
                <a:srgbClr val="FFFF00"/>
              </a:solidFill>
              <a:latin typeface="Garamond" charset="0"/>
              <a:ea typeface="MS PGothic" charset="0"/>
            </a:endParaRPr>
          </a:p>
        </p:txBody>
      </p:sp>
      <p:pic>
        <p:nvPicPr>
          <p:cNvPr id="11673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5526088"/>
            <a:ext cx="1997075" cy="1331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09164086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0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0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0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38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81000" y="0"/>
            <a:ext cx="8763000" cy="990600"/>
          </a:xfrm>
        </p:spPr>
        <p:txBody>
          <a:bodyPr/>
          <a:lstStyle/>
          <a:p>
            <a:pPr eaLnBrk="1" hangingPunct="1">
              <a:defRPr/>
            </a:pPr>
            <a:r>
              <a:rPr lang="en-US">
                <a:latin typeface="Garamond" charset="0"/>
                <a:ea typeface="MS PGothic" charset="0"/>
              </a:rPr>
              <a:t>Lactic Acid Fermentation cont</a:t>
            </a:r>
            <a:r>
              <a:rPr lang="ja-JP" altLang="en-US">
                <a:latin typeface="Arial" charset="0"/>
                <a:ea typeface="MS PGothic" charset="0"/>
              </a:rPr>
              <a:t>’</a:t>
            </a:r>
            <a:r>
              <a:rPr lang="en-US" altLang="ja-JP">
                <a:latin typeface="Garamond" charset="0"/>
                <a:ea typeface="MS PGothic" charset="0"/>
              </a:rPr>
              <a:t>d</a:t>
            </a:r>
            <a:endParaRPr lang="en-US">
              <a:latin typeface="Garamond" charset="0"/>
              <a:ea typeface="MS PGothic" charset="0"/>
            </a:endParaRPr>
          </a:p>
        </p:txBody>
      </p:sp>
      <p:sp>
        <p:nvSpPr>
          <p:cNvPr id="272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762000"/>
            <a:ext cx="7924800" cy="5638800"/>
          </a:xfrm>
        </p:spPr>
        <p:txBody>
          <a:bodyPr/>
          <a:lstStyle/>
          <a:p>
            <a:pPr eaLnBrk="1" hangingPunct="1">
              <a:defRPr/>
            </a:pPr>
            <a:r>
              <a:rPr lang="en-US" sz="2800">
                <a:latin typeface="Garamond" charset="0"/>
                <a:ea typeface="MS PGothic" charset="0"/>
              </a:rPr>
              <a:t>When does your body go through lactic acid fermentation?</a:t>
            </a:r>
          </a:p>
          <a:p>
            <a:pPr lvl="1" eaLnBrk="1" hangingPunct="1">
              <a:defRPr/>
            </a:pPr>
            <a:r>
              <a:rPr lang="en-US" sz="2400">
                <a:latin typeface="Garamond" charset="0"/>
                <a:ea typeface="MS PGothic" charset="0"/>
              </a:rPr>
              <a:t>When your muscle cells aren</a:t>
            </a:r>
            <a:r>
              <a:rPr lang="ja-JP" altLang="en-US" sz="2400">
                <a:latin typeface="Garamond" charset="0"/>
                <a:ea typeface="MS PGothic" charset="0"/>
              </a:rPr>
              <a:t>’</a:t>
            </a:r>
            <a:r>
              <a:rPr lang="en-US" sz="2400">
                <a:latin typeface="Garamond" charset="0"/>
                <a:ea typeface="MS PGothic" charset="0"/>
              </a:rPr>
              <a:t>t </a:t>
            </a:r>
            <a:r>
              <a:rPr lang="en-US" altLang="ja-JP" sz="2400">
                <a:latin typeface="Garamond" charset="0"/>
                <a:ea typeface="MS PGothic" charset="0"/>
              </a:rPr>
              <a:t>getting enough oxygen - </a:t>
            </a:r>
            <a:r>
              <a:rPr lang="en-US" sz="2400">
                <a:latin typeface="Garamond" charset="0"/>
                <a:ea typeface="MS PGothic" charset="0"/>
              </a:rPr>
              <a:t>Cell respiration shuts down </a:t>
            </a:r>
          </a:p>
          <a:p>
            <a:pPr eaLnBrk="1" hangingPunct="1">
              <a:defRPr/>
            </a:pPr>
            <a:r>
              <a:rPr lang="en-US" sz="2800">
                <a:latin typeface="Garamond" charset="0"/>
                <a:ea typeface="MS PGothic" charset="0"/>
              </a:rPr>
              <a:t>What happens?</a:t>
            </a:r>
          </a:p>
          <a:p>
            <a:pPr lvl="1" eaLnBrk="1" hangingPunct="1">
              <a:defRPr/>
            </a:pPr>
            <a:r>
              <a:rPr lang="en-US" sz="2400">
                <a:latin typeface="Garamond" charset="0"/>
                <a:ea typeface="MS PGothic" charset="0"/>
              </a:rPr>
              <a:t>Your body is relying on glycolysis (no O</a:t>
            </a:r>
            <a:r>
              <a:rPr lang="en-US" sz="2400" baseline="-25000">
                <a:latin typeface="Garamond" charset="0"/>
                <a:ea typeface="MS PGothic" charset="0"/>
              </a:rPr>
              <a:t>2</a:t>
            </a:r>
            <a:r>
              <a:rPr lang="en-US" sz="2400">
                <a:latin typeface="Garamond" charset="0"/>
                <a:ea typeface="MS PGothic" charset="0"/>
              </a:rPr>
              <a:t>) to produce ATP</a:t>
            </a:r>
          </a:p>
          <a:p>
            <a:pPr lvl="1" eaLnBrk="1" hangingPunct="1">
              <a:defRPr/>
            </a:pPr>
            <a:r>
              <a:rPr lang="en-US" sz="2400">
                <a:latin typeface="Garamond" charset="0"/>
                <a:ea typeface="MS PGothic" charset="0"/>
              </a:rPr>
              <a:t>The by product (lactic acid) builds up in your cells</a:t>
            </a:r>
          </a:p>
          <a:p>
            <a:pPr eaLnBrk="1" hangingPunct="1">
              <a:defRPr/>
            </a:pPr>
            <a:r>
              <a:rPr lang="en-US" sz="2800">
                <a:latin typeface="Garamond" charset="0"/>
                <a:ea typeface="MS PGothic" charset="0"/>
              </a:rPr>
              <a:t>Scientists think this is what causes soreness / fatigue, etc</a:t>
            </a:r>
          </a:p>
          <a:p>
            <a:pPr eaLnBrk="1" hangingPunct="1">
              <a:defRPr/>
            </a:pPr>
            <a:r>
              <a:rPr lang="en-US" sz="2800">
                <a:latin typeface="Garamond" charset="0"/>
                <a:ea typeface="MS PGothic" charset="0"/>
              </a:rPr>
              <a:t>Liver eventually breaks down the lactic acid</a:t>
            </a:r>
          </a:p>
        </p:txBody>
      </p:sp>
      <p:pic>
        <p:nvPicPr>
          <p:cNvPr id="118787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49813"/>
            <a:ext cx="2514600" cy="200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3946130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2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2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2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2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72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72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3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723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8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013" y="5500688"/>
            <a:ext cx="585787" cy="595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3411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b="0">
                <a:latin typeface="Garamond" charset="0"/>
                <a:ea typeface="MS PGothic" charset="0"/>
              </a:rPr>
              <a:t>Alcoholic Fermentation</a:t>
            </a:r>
          </a:p>
        </p:txBody>
      </p:sp>
      <p:sp>
        <p:nvSpPr>
          <p:cNvPr id="27341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304800" y="990600"/>
            <a:ext cx="8839200" cy="54102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dirty="0" smtClean="0">
                <a:ea typeface="+mn-ea"/>
                <a:cs typeface="+mn-cs"/>
              </a:rPr>
              <a:t>Process which some plants and unicellular organisms (yeast) use to convert </a:t>
            </a:r>
            <a:r>
              <a:rPr lang="en-US" dirty="0" err="1" smtClean="0">
                <a:ea typeface="+mn-ea"/>
                <a:cs typeface="+mn-cs"/>
              </a:rPr>
              <a:t>pyruvic</a:t>
            </a:r>
            <a:r>
              <a:rPr lang="en-US" dirty="0" smtClean="0">
                <a:ea typeface="+mn-ea"/>
                <a:cs typeface="+mn-cs"/>
              </a:rPr>
              <a:t> acid into alcohol and CO</a:t>
            </a:r>
            <a:r>
              <a:rPr lang="en-US" baseline="-25000" dirty="0" smtClean="0">
                <a:ea typeface="+mn-ea"/>
                <a:cs typeface="+mn-cs"/>
              </a:rPr>
              <a:t>2</a:t>
            </a:r>
            <a:r>
              <a:rPr lang="en-US" dirty="0" smtClean="0">
                <a:ea typeface="+mn-ea"/>
                <a:cs typeface="+mn-cs"/>
              </a:rPr>
              <a:t>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u="sng" dirty="0" smtClean="0">
                <a:ea typeface="+mn-ea"/>
                <a:cs typeface="+mn-cs"/>
              </a:rPr>
              <a:t>How is yeast used</a:t>
            </a:r>
            <a:r>
              <a:rPr lang="en-US" dirty="0" smtClean="0">
                <a:ea typeface="+mn-ea"/>
                <a:cs typeface="+mn-cs"/>
              </a:rPr>
              <a:t>?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dirty="0" smtClean="0">
                <a:ea typeface="+mn-ea"/>
              </a:rPr>
              <a:t>To make bread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en-US" dirty="0" smtClean="0">
                <a:ea typeface="+mn-ea"/>
              </a:rPr>
              <a:t>CO</a:t>
            </a:r>
            <a:r>
              <a:rPr lang="en-US" baseline="-25000" dirty="0" smtClean="0">
                <a:ea typeface="+mn-ea"/>
              </a:rPr>
              <a:t>2</a:t>
            </a:r>
            <a:r>
              <a:rPr lang="en-US" dirty="0" smtClean="0">
                <a:ea typeface="+mn-ea"/>
              </a:rPr>
              <a:t> makes bread rise / alcohol </a:t>
            </a:r>
            <a:r>
              <a:rPr lang="en-US" dirty="0" err="1" smtClean="0">
                <a:ea typeface="+mn-ea"/>
              </a:rPr>
              <a:t>evaps</a:t>
            </a:r>
            <a:endParaRPr lang="en-US" dirty="0" smtClean="0">
              <a:ea typeface="+mn-ea"/>
            </a:endParaRP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dirty="0" smtClean="0">
                <a:ea typeface="+mn-ea"/>
              </a:rPr>
              <a:t>To make Beers / Wines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en-US" dirty="0" smtClean="0">
                <a:ea typeface="+mn-ea"/>
              </a:rPr>
              <a:t>Break the sugar down to produce </a:t>
            </a:r>
            <a:br>
              <a:rPr lang="en-US" dirty="0" smtClean="0">
                <a:ea typeface="+mn-ea"/>
              </a:rPr>
            </a:br>
            <a:r>
              <a:rPr lang="en-US" dirty="0" smtClean="0">
                <a:ea typeface="+mn-ea"/>
              </a:rPr>
              <a:t>alcohol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en-US" dirty="0" smtClean="0">
                <a:ea typeface="+mn-ea"/>
              </a:rPr>
              <a:t>CO</a:t>
            </a:r>
            <a:r>
              <a:rPr lang="en-US" baseline="-25000" dirty="0" smtClean="0">
                <a:ea typeface="+mn-ea"/>
              </a:rPr>
              <a:t>2</a:t>
            </a:r>
            <a:r>
              <a:rPr lang="en-US" dirty="0" smtClean="0">
                <a:ea typeface="+mn-ea"/>
              </a:rPr>
              <a:t> is the carbonation 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dirty="0" smtClean="0">
              <a:ea typeface="+mn-ea"/>
              <a:cs typeface="+mn-cs"/>
            </a:endParaRPr>
          </a:p>
        </p:txBody>
      </p:sp>
      <p:pic>
        <p:nvPicPr>
          <p:cNvPr id="122884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4510088"/>
            <a:ext cx="2743200" cy="2227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13708765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73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734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734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734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734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734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734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Screen Shot 2014-03-05 at 7.05.59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700" y="406400"/>
            <a:ext cx="8369300" cy="645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52535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17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74638"/>
            <a:ext cx="8229600" cy="722312"/>
          </a:xfrm>
        </p:spPr>
        <p:txBody>
          <a:bodyPr/>
          <a:lstStyle/>
          <a:p>
            <a:pPr eaLnBrk="1" hangingPunct="1">
              <a:defRPr/>
            </a:pPr>
            <a:r>
              <a:rPr lang="en-US">
                <a:latin typeface="Garamond" charset="0"/>
                <a:ea typeface="MS PGothic" charset="0"/>
              </a:rPr>
              <a:t>Fermentation – Other Pathways</a:t>
            </a:r>
          </a:p>
        </p:txBody>
      </p:sp>
      <p:sp>
        <p:nvSpPr>
          <p:cNvPr id="263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ea typeface="+mn-ea"/>
              <a:cs typeface="+mn-cs"/>
            </a:endParaRPr>
          </a:p>
        </p:txBody>
      </p:sp>
      <p:pic>
        <p:nvPicPr>
          <p:cNvPr id="128003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625" y="925513"/>
            <a:ext cx="8510588" cy="5932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5248787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3000" u="sng" dirty="0" smtClean="0">
                <a:effectLst/>
              </a:rPr>
              <a:t>Directions</a:t>
            </a:r>
            <a:r>
              <a:rPr lang="en-US" sz="3000" dirty="0">
                <a:effectLst/>
              </a:rPr>
              <a:t>:  Use your book (page </a:t>
            </a:r>
            <a:r>
              <a:rPr lang="en-US" sz="3000" dirty="0" smtClean="0">
                <a:effectLst/>
              </a:rPr>
              <a:t>249</a:t>
            </a:r>
            <a:r>
              <a:rPr lang="en-US" sz="3000" dirty="0">
                <a:effectLst/>
              </a:rPr>
              <a:t>-253) to answer the following questions:</a:t>
            </a:r>
            <a:br>
              <a:rPr lang="en-US" sz="3000" dirty="0">
                <a:effectLst/>
              </a:rPr>
            </a:br>
            <a:r>
              <a:rPr lang="en-US" sz="3000" dirty="0" smtClean="0"/>
              <a:t> </a:t>
            </a:r>
            <a:endParaRPr lang="en-US" sz="3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sz="2600" dirty="0" smtClean="0">
                <a:effectLst/>
              </a:rPr>
              <a:t>How </a:t>
            </a:r>
            <a:r>
              <a:rPr lang="en-US" sz="2600" dirty="0">
                <a:effectLst/>
              </a:rPr>
              <a:t>long can a whale typically hold their breath? </a:t>
            </a:r>
            <a:endParaRPr lang="en-US" sz="2600" dirty="0" smtClean="0">
              <a:effectLst/>
            </a:endParaRPr>
          </a:p>
          <a:p>
            <a:pPr lvl="1">
              <a:defRPr/>
            </a:pPr>
            <a:r>
              <a:rPr lang="en-US" sz="2600" dirty="0" smtClean="0">
                <a:effectLst/>
              </a:rPr>
              <a:t>45-90 minutes</a:t>
            </a:r>
            <a:endParaRPr lang="en-US" sz="2600" dirty="0">
              <a:effectLst/>
            </a:endParaRPr>
          </a:p>
          <a:p>
            <a:pPr>
              <a:defRPr/>
            </a:pPr>
            <a:r>
              <a:rPr lang="en-US" sz="2600" dirty="0" smtClean="0">
                <a:effectLst/>
              </a:rPr>
              <a:t>What </a:t>
            </a:r>
            <a:r>
              <a:rPr lang="en-US" sz="2600" dirty="0">
                <a:effectLst/>
              </a:rPr>
              <a:t>is a calorie defined as</a:t>
            </a:r>
            <a:r>
              <a:rPr lang="en-US" sz="2600" dirty="0" smtClean="0">
                <a:effectLst/>
              </a:rPr>
              <a:t>?</a:t>
            </a:r>
          </a:p>
          <a:p>
            <a:pPr lvl="1">
              <a:defRPr/>
            </a:pPr>
            <a:r>
              <a:rPr lang="en-US" sz="2600" dirty="0" smtClean="0">
                <a:effectLst/>
              </a:rPr>
              <a:t>Amount of energy needed to raise 1 gram of water 1 degree Celsius</a:t>
            </a:r>
          </a:p>
          <a:p>
            <a:pPr lvl="1">
              <a:defRPr/>
            </a:pPr>
            <a:r>
              <a:rPr lang="en-US" sz="2600" dirty="0" smtClean="0">
                <a:effectLst/>
              </a:rPr>
              <a:t>1 Calorie (capitol C) used on food labels = 1000 calories</a:t>
            </a:r>
            <a:endParaRPr lang="en-US" sz="2600" dirty="0">
              <a:effectLst/>
            </a:endParaRPr>
          </a:p>
          <a:p>
            <a:pPr>
              <a:defRPr/>
            </a:pPr>
            <a:r>
              <a:rPr lang="en-US" sz="2600" dirty="0">
                <a:effectLst/>
              </a:rPr>
              <a:t>Why does the energy stored in various macromolecules differ</a:t>
            </a:r>
            <a:r>
              <a:rPr lang="en-US" sz="2600" dirty="0" smtClean="0">
                <a:effectLst/>
              </a:rPr>
              <a:t>?</a:t>
            </a:r>
          </a:p>
          <a:p>
            <a:pPr lvl="1">
              <a:defRPr/>
            </a:pPr>
            <a:r>
              <a:rPr lang="en-US" sz="2600" dirty="0" smtClean="0">
                <a:effectLst/>
              </a:rPr>
              <a:t>Because their chemical structure is different, so the amount of energy in the bonds is different</a:t>
            </a:r>
            <a:endParaRPr lang="en-US" sz="2600" dirty="0">
              <a:effectLst/>
            </a:endParaRPr>
          </a:p>
          <a:p>
            <a:pPr>
              <a:defRPr/>
            </a:pPr>
            <a:endParaRPr lang="en-US" sz="26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52400" y="152400"/>
            <a:ext cx="4419600" cy="32766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4572000" y="152400"/>
            <a:ext cx="4419600" cy="32766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52400" y="3429000"/>
            <a:ext cx="4419600" cy="32766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572000" y="3429000"/>
            <a:ext cx="4419600" cy="32766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2590800" y="2667000"/>
            <a:ext cx="3886200" cy="13716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9510" name="TextBox 8"/>
          <p:cNvSpPr txBox="1">
            <a:spLocks noChangeArrowheads="1"/>
          </p:cNvSpPr>
          <p:nvPr/>
        </p:nvSpPr>
        <p:spPr bwMode="auto">
          <a:xfrm>
            <a:off x="2819400" y="2847975"/>
            <a:ext cx="35052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9pPr>
          </a:lstStyle>
          <a:p>
            <a:pPr algn="ctr" eaLnBrk="1" hangingPunct="1"/>
            <a:r>
              <a:rPr lang="en-US" sz="3600" b="1">
                <a:latin typeface="Calibri" charset="0"/>
              </a:rPr>
              <a:t>Cell respiration</a:t>
            </a:r>
          </a:p>
        </p:txBody>
      </p:sp>
      <p:sp>
        <p:nvSpPr>
          <p:cNvPr id="149511" name="TextBox 9"/>
          <p:cNvSpPr txBox="1">
            <a:spLocks noChangeArrowheads="1"/>
          </p:cNvSpPr>
          <p:nvPr/>
        </p:nvSpPr>
        <p:spPr bwMode="auto">
          <a:xfrm>
            <a:off x="152400" y="152400"/>
            <a:ext cx="4419600" cy="206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9pPr>
          </a:lstStyle>
          <a:p>
            <a:pPr eaLnBrk="1" hangingPunct="1"/>
            <a:r>
              <a:rPr lang="en-US" sz="3200" dirty="0">
                <a:latin typeface="Calibri" charset="0"/>
              </a:rPr>
              <a:t>Definition </a:t>
            </a:r>
            <a:r>
              <a:rPr lang="en-US" dirty="0">
                <a:latin typeface="Calibri" charset="0"/>
              </a:rPr>
              <a:t>(not the equation)</a:t>
            </a:r>
            <a:r>
              <a:rPr lang="en-US" sz="3200" dirty="0">
                <a:latin typeface="Calibri" charset="0"/>
              </a:rPr>
              <a:t>:</a:t>
            </a:r>
          </a:p>
          <a:p>
            <a:pPr eaLnBrk="1" hangingPunct="1"/>
            <a:endParaRPr lang="en-US" sz="3200" dirty="0">
              <a:latin typeface="Calibri" charset="0"/>
            </a:endParaRPr>
          </a:p>
          <a:p>
            <a:pPr eaLnBrk="1" hangingPunct="1"/>
            <a:endParaRPr lang="en-US" sz="3200" dirty="0">
              <a:latin typeface="Calibri" charset="0"/>
            </a:endParaRPr>
          </a:p>
          <a:p>
            <a:pPr eaLnBrk="1" hangingPunct="1"/>
            <a:r>
              <a:rPr lang="en-US" sz="3200" dirty="0" smtClean="0">
                <a:latin typeface="Calibri" charset="0"/>
              </a:rPr>
              <a:t>Equation</a:t>
            </a:r>
            <a:r>
              <a:rPr lang="en-US" sz="3200" dirty="0">
                <a:latin typeface="Calibri" charset="0"/>
              </a:rPr>
              <a:t>:</a:t>
            </a:r>
          </a:p>
        </p:txBody>
      </p:sp>
      <p:sp>
        <p:nvSpPr>
          <p:cNvPr id="149512" name="TextBox 10"/>
          <p:cNvSpPr txBox="1">
            <a:spLocks noChangeArrowheads="1"/>
          </p:cNvSpPr>
          <p:nvPr/>
        </p:nvSpPr>
        <p:spPr bwMode="auto">
          <a:xfrm>
            <a:off x="4572000" y="33338"/>
            <a:ext cx="4419600" cy="278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9pPr>
          </a:lstStyle>
          <a:p>
            <a:pPr eaLnBrk="1" hangingPunct="1"/>
            <a:r>
              <a:rPr lang="en-US" sz="2500">
                <a:latin typeface="Calibri" charset="0"/>
              </a:rPr>
              <a:t>Glycolysis Function:</a:t>
            </a:r>
          </a:p>
          <a:p>
            <a:pPr eaLnBrk="1" hangingPunct="1"/>
            <a:endParaRPr lang="en-US" sz="2500">
              <a:latin typeface="Calibri" charset="0"/>
            </a:endParaRPr>
          </a:p>
          <a:p>
            <a:pPr eaLnBrk="1" hangingPunct="1"/>
            <a:endParaRPr lang="en-US" sz="2500">
              <a:latin typeface="Calibri" charset="0"/>
            </a:endParaRPr>
          </a:p>
          <a:p>
            <a:pPr eaLnBrk="1" hangingPunct="1"/>
            <a:r>
              <a:rPr lang="en-US" sz="2500">
                <a:latin typeface="Calibri" charset="0"/>
              </a:rPr>
              <a:t>Krebs cycle Function:</a:t>
            </a:r>
          </a:p>
          <a:p>
            <a:pPr eaLnBrk="1" hangingPunct="1"/>
            <a:endParaRPr lang="en-US" sz="2500">
              <a:latin typeface="Calibri" charset="0"/>
            </a:endParaRPr>
          </a:p>
          <a:p>
            <a:pPr eaLnBrk="1" hangingPunct="1"/>
            <a:endParaRPr lang="en-US" sz="2500">
              <a:latin typeface="Calibri" charset="0"/>
            </a:endParaRPr>
          </a:p>
          <a:p>
            <a:pPr eaLnBrk="1" hangingPunct="1"/>
            <a:r>
              <a:rPr lang="en-US" sz="2500">
                <a:latin typeface="Calibri" charset="0"/>
              </a:rPr>
              <a:t>ETC Function:</a:t>
            </a:r>
          </a:p>
        </p:txBody>
      </p:sp>
      <p:sp>
        <p:nvSpPr>
          <p:cNvPr id="149513" name="TextBox 11"/>
          <p:cNvSpPr txBox="1">
            <a:spLocks noChangeArrowheads="1"/>
          </p:cNvSpPr>
          <p:nvPr/>
        </p:nvSpPr>
        <p:spPr bwMode="auto">
          <a:xfrm>
            <a:off x="152400" y="3429000"/>
            <a:ext cx="4419600" cy="206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9pPr>
          </a:lstStyle>
          <a:p>
            <a:pPr eaLnBrk="1" hangingPunct="1"/>
            <a:r>
              <a:rPr lang="en-US" sz="3200">
                <a:latin typeface="Calibri" charset="0"/>
              </a:rPr>
              <a:t>Where occur?</a:t>
            </a:r>
          </a:p>
          <a:p>
            <a:pPr eaLnBrk="1" hangingPunct="1"/>
            <a:endParaRPr lang="en-US" sz="3200">
              <a:latin typeface="Calibri" charset="0"/>
            </a:endParaRPr>
          </a:p>
          <a:p>
            <a:pPr eaLnBrk="1" hangingPunct="1"/>
            <a:r>
              <a:rPr lang="en-US" sz="3200">
                <a:latin typeface="Calibri" charset="0"/>
              </a:rPr>
              <a:t>Why are the folds important?</a:t>
            </a:r>
          </a:p>
        </p:txBody>
      </p:sp>
      <p:sp>
        <p:nvSpPr>
          <p:cNvPr id="149514" name="TextBox 12"/>
          <p:cNvSpPr txBox="1">
            <a:spLocks noChangeArrowheads="1"/>
          </p:cNvSpPr>
          <p:nvPr/>
        </p:nvSpPr>
        <p:spPr bwMode="auto">
          <a:xfrm>
            <a:off x="4572000" y="3465513"/>
            <a:ext cx="4419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9pPr>
          </a:lstStyle>
          <a:p>
            <a:pPr eaLnBrk="1" hangingPunct="1"/>
            <a:r>
              <a:rPr lang="en-US" sz="3200">
                <a:latin typeface="Calibri" charset="0"/>
              </a:rPr>
              <a:t>	          purpose of each reactant = …</a:t>
            </a:r>
          </a:p>
        </p:txBody>
      </p:sp>
    </p:spTree>
    <p:extLst>
      <p:ext uri="{BB962C8B-B14F-4D97-AF65-F5344CB8AC3E}">
        <p14:creationId xmlns:p14="http://schemas.microsoft.com/office/powerpoint/2010/main" val="2188802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34400" cy="4525963"/>
          </a:xfrm>
        </p:spPr>
        <p:txBody>
          <a:bodyPr/>
          <a:lstStyle/>
          <a:p>
            <a:r>
              <a:rPr lang="en-US" sz="15000" dirty="0" smtClean="0"/>
              <a:t>REVIEW</a:t>
            </a:r>
            <a:endParaRPr lang="en-US" sz="15000" dirty="0"/>
          </a:p>
        </p:txBody>
      </p:sp>
    </p:spTree>
    <p:extLst>
      <p:ext uri="{BB962C8B-B14F-4D97-AF65-F5344CB8AC3E}">
        <p14:creationId xmlns:p14="http://schemas.microsoft.com/office/powerpoint/2010/main" val="3128672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277813"/>
            <a:ext cx="8763000" cy="1017587"/>
          </a:xfrm>
        </p:spPr>
        <p:txBody>
          <a:bodyPr/>
          <a:lstStyle/>
          <a:p>
            <a:pPr algn="l" eaLnBrk="1" hangingPunct="1">
              <a:defRPr/>
            </a:pPr>
            <a:r>
              <a:rPr lang="en-US" sz="2800" b="0" u="sng" dirty="0">
                <a:latin typeface="Garamond" charset="0"/>
                <a:ea typeface="MS PGothic" charset="0"/>
              </a:rPr>
              <a:t>Copy down Table 9.1 Comparison of Photosynthesis and Cellular </a:t>
            </a:r>
            <a:r>
              <a:rPr lang="en-US" sz="2800" b="0" u="sng" dirty="0" smtClean="0">
                <a:latin typeface="Garamond" charset="0"/>
                <a:ea typeface="MS PGothic" charset="0"/>
              </a:rPr>
              <a:t>Respiration</a:t>
            </a:r>
            <a:r>
              <a:rPr lang="en-US" sz="2800" dirty="0" smtClean="0">
                <a:latin typeface="Garamond" charset="0"/>
                <a:ea typeface="MS PGothic" charset="0"/>
              </a:rPr>
              <a:t> (page 13 in notes)</a:t>
            </a:r>
            <a:endParaRPr lang="en-US" sz="2800" dirty="0">
              <a:latin typeface="Garamond" charset="0"/>
              <a:ea typeface="MS PGothic" charset="0"/>
            </a:endParaRPr>
          </a:p>
        </p:txBody>
      </p:sp>
      <p:graphicFrame>
        <p:nvGraphicFramePr>
          <p:cNvPr id="206881" name="Group 33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961909061"/>
              </p:ext>
            </p:extLst>
          </p:nvPr>
        </p:nvGraphicFramePr>
        <p:xfrm>
          <a:off x="914400" y="1295400"/>
          <a:ext cx="7848600" cy="5557839"/>
        </p:xfrm>
        <a:graphic>
          <a:graphicData uri="http://schemas.openxmlformats.org/drawingml/2006/table">
            <a:tbl>
              <a:tblPr/>
              <a:tblGrid>
                <a:gridCol w="3924300"/>
                <a:gridCol w="3924300"/>
              </a:tblGrid>
              <a:tr h="5668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sng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Photosynthesis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sng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Cellular Respiration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8230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Food Synthesized (glucose)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Food (glucose) broken down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8230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Energy from sun stored in glucose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Energy of glucose released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668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Carbon dioxide taken in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Carbon dioxide given off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668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Oxygen given off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Oxygen 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taken </a:t>
                      </a: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in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8230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Uses CO</a:t>
                      </a:r>
                      <a:r>
                        <a:rPr kumimoji="0" lang="en-US" sz="24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2 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and H</a:t>
                      </a:r>
                      <a:r>
                        <a:rPr kumimoji="0" lang="en-US" sz="24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O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T="45725" marB="457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Produces CO</a:t>
                      </a:r>
                      <a:r>
                        <a:rPr kumimoji="0" lang="en-US" sz="2400" b="0" i="0" u="none" strike="noStrike" cap="none" normalizeH="0" baseline="-25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2 </a:t>
                      </a: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and H</a:t>
                      </a:r>
                      <a:r>
                        <a:rPr kumimoji="0" lang="en-US" sz="2400" b="0" i="0" u="none" strike="noStrike" cap="none" normalizeH="0" baseline="-25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O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6521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Requires light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Does not require light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8230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Occurs only in presence of chlorophyll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Occurs in 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heterotrophic, aerobic living </a:t>
                      </a: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cells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206882" name="Rectangle 34"/>
          <p:cNvSpPr>
            <a:spLocks noChangeArrowheads="1"/>
          </p:cNvSpPr>
          <p:nvPr/>
        </p:nvSpPr>
        <p:spPr bwMode="auto">
          <a:xfrm>
            <a:off x="914400" y="1981200"/>
            <a:ext cx="3886200" cy="685800"/>
          </a:xfrm>
          <a:prstGeom prst="rect">
            <a:avLst/>
          </a:prstGeom>
          <a:solidFill>
            <a:srgbClr val="99FF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6883" name="Rectangle 35"/>
          <p:cNvSpPr>
            <a:spLocks noChangeArrowheads="1"/>
          </p:cNvSpPr>
          <p:nvPr/>
        </p:nvSpPr>
        <p:spPr bwMode="auto">
          <a:xfrm>
            <a:off x="4876800" y="1905000"/>
            <a:ext cx="3886200" cy="685800"/>
          </a:xfrm>
          <a:prstGeom prst="rect">
            <a:avLst/>
          </a:prstGeom>
          <a:solidFill>
            <a:srgbClr val="99FF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6884" name="Rectangle 36"/>
          <p:cNvSpPr>
            <a:spLocks noChangeArrowheads="1"/>
          </p:cNvSpPr>
          <p:nvPr/>
        </p:nvSpPr>
        <p:spPr bwMode="auto">
          <a:xfrm>
            <a:off x="4876800" y="2743200"/>
            <a:ext cx="3886200" cy="685800"/>
          </a:xfrm>
          <a:prstGeom prst="rect">
            <a:avLst/>
          </a:prstGeom>
          <a:solidFill>
            <a:srgbClr val="99FF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6885" name="Rectangle 37"/>
          <p:cNvSpPr>
            <a:spLocks noChangeArrowheads="1"/>
          </p:cNvSpPr>
          <p:nvPr/>
        </p:nvSpPr>
        <p:spPr bwMode="auto">
          <a:xfrm>
            <a:off x="914400" y="2743200"/>
            <a:ext cx="3886200" cy="685800"/>
          </a:xfrm>
          <a:prstGeom prst="rect">
            <a:avLst/>
          </a:prstGeom>
          <a:solidFill>
            <a:srgbClr val="99FF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6886" name="Rectangle 38"/>
          <p:cNvSpPr>
            <a:spLocks noChangeArrowheads="1"/>
          </p:cNvSpPr>
          <p:nvPr/>
        </p:nvSpPr>
        <p:spPr bwMode="auto">
          <a:xfrm>
            <a:off x="914400" y="3505200"/>
            <a:ext cx="3886200" cy="533400"/>
          </a:xfrm>
          <a:prstGeom prst="rect">
            <a:avLst/>
          </a:prstGeom>
          <a:solidFill>
            <a:srgbClr val="99FF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6887" name="Rectangle 39"/>
          <p:cNvSpPr>
            <a:spLocks noChangeArrowheads="1"/>
          </p:cNvSpPr>
          <p:nvPr/>
        </p:nvSpPr>
        <p:spPr bwMode="auto">
          <a:xfrm>
            <a:off x="4876800" y="3505200"/>
            <a:ext cx="3886200" cy="533400"/>
          </a:xfrm>
          <a:prstGeom prst="rect">
            <a:avLst/>
          </a:prstGeom>
          <a:solidFill>
            <a:srgbClr val="99FF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6888" name="Rectangle 40"/>
          <p:cNvSpPr>
            <a:spLocks noChangeArrowheads="1"/>
          </p:cNvSpPr>
          <p:nvPr/>
        </p:nvSpPr>
        <p:spPr bwMode="auto">
          <a:xfrm>
            <a:off x="4876800" y="4114800"/>
            <a:ext cx="3886200" cy="533400"/>
          </a:xfrm>
          <a:prstGeom prst="rect">
            <a:avLst/>
          </a:prstGeom>
          <a:solidFill>
            <a:srgbClr val="99FF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6889" name="Rectangle 41"/>
          <p:cNvSpPr>
            <a:spLocks noChangeArrowheads="1"/>
          </p:cNvSpPr>
          <p:nvPr/>
        </p:nvSpPr>
        <p:spPr bwMode="auto">
          <a:xfrm>
            <a:off x="914400" y="4114800"/>
            <a:ext cx="3886200" cy="533400"/>
          </a:xfrm>
          <a:prstGeom prst="rect">
            <a:avLst/>
          </a:prstGeom>
          <a:solidFill>
            <a:srgbClr val="99FF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6891" name="Rectangle 43"/>
          <p:cNvSpPr>
            <a:spLocks noChangeArrowheads="1"/>
          </p:cNvSpPr>
          <p:nvPr/>
        </p:nvSpPr>
        <p:spPr bwMode="auto">
          <a:xfrm>
            <a:off x="4876800" y="4724400"/>
            <a:ext cx="3886200" cy="685800"/>
          </a:xfrm>
          <a:prstGeom prst="rect">
            <a:avLst/>
          </a:prstGeom>
          <a:solidFill>
            <a:srgbClr val="99FF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6892" name="Rectangle 44"/>
          <p:cNvSpPr>
            <a:spLocks noChangeArrowheads="1"/>
          </p:cNvSpPr>
          <p:nvPr/>
        </p:nvSpPr>
        <p:spPr bwMode="auto">
          <a:xfrm>
            <a:off x="4876800" y="5486400"/>
            <a:ext cx="3886200" cy="457200"/>
          </a:xfrm>
          <a:prstGeom prst="rect">
            <a:avLst/>
          </a:prstGeom>
          <a:solidFill>
            <a:srgbClr val="99FF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206893" name="Rectangle 45"/>
          <p:cNvSpPr>
            <a:spLocks noChangeArrowheads="1"/>
          </p:cNvSpPr>
          <p:nvPr/>
        </p:nvSpPr>
        <p:spPr bwMode="auto">
          <a:xfrm>
            <a:off x="914400" y="5486400"/>
            <a:ext cx="3886200" cy="457200"/>
          </a:xfrm>
          <a:prstGeom prst="rect">
            <a:avLst/>
          </a:prstGeom>
          <a:solidFill>
            <a:srgbClr val="99FF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6894" name="Rectangle 46"/>
          <p:cNvSpPr>
            <a:spLocks noChangeArrowheads="1"/>
          </p:cNvSpPr>
          <p:nvPr/>
        </p:nvSpPr>
        <p:spPr bwMode="auto">
          <a:xfrm>
            <a:off x="914400" y="6096000"/>
            <a:ext cx="3886200" cy="762000"/>
          </a:xfrm>
          <a:prstGeom prst="rect">
            <a:avLst/>
          </a:prstGeom>
          <a:solidFill>
            <a:srgbClr val="99FF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6895" name="Rectangle 47"/>
          <p:cNvSpPr>
            <a:spLocks noChangeArrowheads="1"/>
          </p:cNvSpPr>
          <p:nvPr/>
        </p:nvSpPr>
        <p:spPr bwMode="auto">
          <a:xfrm>
            <a:off x="4876800" y="6096000"/>
            <a:ext cx="3886200" cy="762000"/>
          </a:xfrm>
          <a:prstGeom prst="rect">
            <a:avLst/>
          </a:prstGeom>
          <a:solidFill>
            <a:srgbClr val="99FF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914400" y="4724400"/>
            <a:ext cx="3886200" cy="685800"/>
          </a:xfrm>
          <a:prstGeom prst="rect">
            <a:avLst/>
          </a:prstGeom>
          <a:solidFill>
            <a:srgbClr val="99FF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41203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68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2068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" dur="500"/>
                                        <p:tgtEl>
                                          <p:spTgt spid="2068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2068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068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068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2" dur="500"/>
                                        <p:tgtEl>
                                          <p:spTgt spid="2068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7" dur="500"/>
                                        <p:tgtEl>
                                          <p:spTgt spid="2068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2" dur="500"/>
                                        <p:tgtEl>
                                          <p:spTgt spid="2068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2" dur="500"/>
                                        <p:tgtEl>
                                          <p:spTgt spid="2068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7" dur="500"/>
                                        <p:tgtEl>
                                          <p:spTgt spid="2068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2" dur="2000"/>
                                        <p:tgtEl>
                                          <p:spTgt spid="2068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6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67" dur="2000"/>
                                        <p:tgtEl>
                                          <p:spTgt spid="2068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6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2068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2068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882" grpId="0" animBg="1"/>
      <p:bldP spid="206883" grpId="0" animBg="1"/>
      <p:bldP spid="206884" grpId="0" animBg="1"/>
      <p:bldP spid="206885" grpId="0" animBg="1"/>
      <p:bldP spid="206886" grpId="0" animBg="1"/>
      <p:bldP spid="206887" grpId="0" animBg="1"/>
      <p:bldP spid="206888" grpId="0" animBg="1"/>
      <p:bldP spid="206889" grpId="0" animBg="1"/>
      <p:bldP spid="206891" grpId="0" animBg="1"/>
      <p:bldP spid="206892" grpId="0" animBg="1"/>
      <p:bldP spid="206893" grpId="0" animBg="1"/>
      <p:bldP spid="206894" grpId="0" animBg="1"/>
      <p:bldP spid="206895" grpId="0" animBg="1"/>
      <p:bldP spid="19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>
                <a:solidFill>
                  <a:schemeClr val="tx1"/>
                </a:solidFill>
                <a:latin typeface="Garamond" charset="0"/>
                <a:ea typeface="MS PGothic" charset="0"/>
              </a:rPr>
              <a:t>Photosynthesis-Cellular Respiration Cycle</a:t>
            </a:r>
          </a:p>
        </p:txBody>
      </p:sp>
      <p:sp>
        <p:nvSpPr>
          <p:cNvPr id="177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ea typeface="+mn-ea"/>
              <a:cs typeface="+mn-cs"/>
            </a:endParaRPr>
          </a:p>
        </p:txBody>
      </p:sp>
      <p:pic>
        <p:nvPicPr>
          <p:cNvPr id="37891" name="Picture 4" descr="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854075"/>
            <a:ext cx="6858000" cy="600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34"/>
          <p:cNvSpPr>
            <a:spLocks noChangeArrowheads="1"/>
          </p:cNvSpPr>
          <p:nvPr/>
        </p:nvSpPr>
        <p:spPr bwMode="auto">
          <a:xfrm>
            <a:off x="1752600" y="914400"/>
            <a:ext cx="1371600" cy="381000"/>
          </a:xfrm>
          <a:prstGeom prst="rect">
            <a:avLst/>
          </a:prstGeom>
          <a:solidFill>
            <a:srgbClr val="99FF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Rectangle 34"/>
          <p:cNvSpPr>
            <a:spLocks noChangeArrowheads="1"/>
          </p:cNvSpPr>
          <p:nvPr/>
        </p:nvSpPr>
        <p:spPr bwMode="auto">
          <a:xfrm>
            <a:off x="3886200" y="1828800"/>
            <a:ext cx="1752600" cy="381000"/>
          </a:xfrm>
          <a:prstGeom prst="rect">
            <a:avLst/>
          </a:prstGeom>
          <a:solidFill>
            <a:srgbClr val="99FF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Rectangle 34"/>
          <p:cNvSpPr>
            <a:spLocks noChangeArrowheads="1"/>
          </p:cNvSpPr>
          <p:nvPr/>
        </p:nvSpPr>
        <p:spPr bwMode="auto">
          <a:xfrm>
            <a:off x="3962400" y="838200"/>
            <a:ext cx="1371600" cy="381000"/>
          </a:xfrm>
          <a:prstGeom prst="rect">
            <a:avLst/>
          </a:prstGeom>
          <a:solidFill>
            <a:srgbClr val="99FF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Rectangle 34"/>
          <p:cNvSpPr>
            <a:spLocks noChangeArrowheads="1"/>
          </p:cNvSpPr>
          <p:nvPr/>
        </p:nvSpPr>
        <p:spPr bwMode="auto">
          <a:xfrm>
            <a:off x="1371600" y="3505200"/>
            <a:ext cx="1752600" cy="381000"/>
          </a:xfrm>
          <a:prstGeom prst="rect">
            <a:avLst/>
          </a:prstGeom>
          <a:solidFill>
            <a:srgbClr val="99FF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Rectangle 34"/>
          <p:cNvSpPr>
            <a:spLocks noChangeArrowheads="1"/>
          </p:cNvSpPr>
          <p:nvPr/>
        </p:nvSpPr>
        <p:spPr bwMode="auto">
          <a:xfrm>
            <a:off x="3810000" y="4419600"/>
            <a:ext cx="1752600" cy="381000"/>
          </a:xfrm>
          <a:prstGeom prst="rect">
            <a:avLst/>
          </a:prstGeom>
          <a:solidFill>
            <a:srgbClr val="99FF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Rectangle 34"/>
          <p:cNvSpPr>
            <a:spLocks noChangeArrowheads="1"/>
          </p:cNvSpPr>
          <p:nvPr/>
        </p:nvSpPr>
        <p:spPr bwMode="auto">
          <a:xfrm>
            <a:off x="3657600" y="5486400"/>
            <a:ext cx="2057400" cy="304800"/>
          </a:xfrm>
          <a:prstGeom prst="rect">
            <a:avLst/>
          </a:prstGeom>
          <a:solidFill>
            <a:srgbClr val="99FF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Rectangle 34"/>
          <p:cNvSpPr>
            <a:spLocks noChangeArrowheads="1"/>
          </p:cNvSpPr>
          <p:nvPr/>
        </p:nvSpPr>
        <p:spPr bwMode="auto">
          <a:xfrm>
            <a:off x="6934200" y="3505200"/>
            <a:ext cx="1219200" cy="304800"/>
          </a:xfrm>
          <a:prstGeom prst="rect">
            <a:avLst/>
          </a:prstGeom>
          <a:solidFill>
            <a:srgbClr val="99FF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Rectangle 34"/>
          <p:cNvSpPr>
            <a:spLocks noChangeArrowheads="1"/>
          </p:cNvSpPr>
          <p:nvPr/>
        </p:nvSpPr>
        <p:spPr bwMode="auto">
          <a:xfrm>
            <a:off x="7543800" y="6248400"/>
            <a:ext cx="533400" cy="228600"/>
          </a:xfrm>
          <a:prstGeom prst="rect">
            <a:avLst/>
          </a:prstGeom>
          <a:solidFill>
            <a:srgbClr val="99FF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9590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7897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6336344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92075"/>
            <a:ext cx="4724400" cy="676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0" y="152400"/>
            <a:ext cx="4343400" cy="62484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Summary of cell respiration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82803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18435" name="Picture 3" descr="Screen Shot 2014-02-27 at 1.32.15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50" y="1905000"/>
            <a:ext cx="885825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927401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8100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en-US" sz="4000" dirty="0" smtClean="0"/>
              <a:t>Aerobic and Anaerobic Respiration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19459" name="Picture 3" descr="Screen Shot 2014-02-27 at 2.24.05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752600"/>
            <a:ext cx="9001125" cy="509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326422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20483" name="Picture 3" descr="Screen Shot 2014-02-27 at 1.33.41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727075"/>
            <a:ext cx="8991600" cy="613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27959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918"/>
            <a:ext cx="8382000" cy="6629400"/>
          </a:xfrm>
        </p:spPr>
        <p:txBody>
          <a:bodyPr/>
          <a:lstStyle/>
          <a:p>
            <a:r>
              <a:rPr lang="en-US" sz="2500" dirty="0">
                <a:effectLst/>
                <a:latin typeface="Garamond" charset="0"/>
                <a:ea typeface="MS PGothic" charset="0"/>
              </a:rPr>
              <a:t>How many calories per gram does each of the following have?</a:t>
            </a:r>
          </a:p>
          <a:p>
            <a:pPr lvl="1"/>
            <a:r>
              <a:rPr lang="en-US" sz="2500" dirty="0">
                <a:effectLst/>
                <a:latin typeface="Garamond" charset="0"/>
                <a:ea typeface="MS PGothic" charset="0"/>
              </a:rPr>
              <a:t>1 g of sugar = ___about 4000______</a:t>
            </a:r>
          </a:p>
          <a:p>
            <a:pPr lvl="1"/>
            <a:r>
              <a:rPr lang="en-US" sz="2500" dirty="0">
                <a:effectLst/>
                <a:latin typeface="Garamond" charset="0"/>
                <a:ea typeface="MS PGothic" charset="0"/>
              </a:rPr>
              <a:t>1 g of protein = ___about 4000________</a:t>
            </a:r>
          </a:p>
          <a:p>
            <a:pPr lvl="1"/>
            <a:r>
              <a:rPr lang="en-US" sz="2500" dirty="0">
                <a:effectLst/>
                <a:latin typeface="Garamond" charset="0"/>
                <a:ea typeface="MS PGothic" charset="0"/>
              </a:rPr>
              <a:t>1g of triglycerides (fats) = ___about 9000 calories______</a:t>
            </a:r>
          </a:p>
          <a:p>
            <a:r>
              <a:rPr lang="en-US" sz="2500" dirty="0">
                <a:effectLst/>
                <a:latin typeface="Garamond" charset="0"/>
                <a:ea typeface="MS PGothic" charset="0"/>
              </a:rPr>
              <a:t>What is the definition of cell respiration?</a:t>
            </a:r>
          </a:p>
          <a:p>
            <a:pPr lvl="1"/>
            <a:r>
              <a:rPr lang="en-US" sz="2500" dirty="0">
                <a:effectLst/>
                <a:latin typeface="Garamond" charset="0"/>
                <a:ea typeface="MS PGothic" charset="0"/>
              </a:rPr>
              <a:t>Process that releases energy energy from food in the presence of oxygen</a:t>
            </a:r>
          </a:p>
          <a:p>
            <a:r>
              <a:rPr lang="en-US" sz="2500" dirty="0">
                <a:effectLst/>
                <a:latin typeface="Garamond" charset="0"/>
                <a:ea typeface="MS PGothic" charset="0"/>
              </a:rPr>
              <a:t>Write the </a:t>
            </a:r>
            <a:r>
              <a:rPr lang="en-US" sz="2500" u="sng" dirty="0">
                <a:effectLst/>
                <a:latin typeface="Garamond" charset="0"/>
                <a:ea typeface="MS PGothic" charset="0"/>
              </a:rPr>
              <a:t>equation</a:t>
            </a:r>
            <a:r>
              <a:rPr lang="en-US" sz="2500" dirty="0">
                <a:effectLst/>
                <a:latin typeface="Garamond" charset="0"/>
                <a:ea typeface="MS PGothic" charset="0"/>
              </a:rPr>
              <a:t> for cell respiration: </a:t>
            </a:r>
          </a:p>
          <a:p>
            <a:pPr lvl="1"/>
            <a:r>
              <a:rPr lang="en-US" sz="2500" dirty="0">
                <a:effectLst/>
                <a:latin typeface="Garamond" charset="0"/>
                <a:ea typeface="MS PGothic" charset="0"/>
              </a:rPr>
              <a:t>6 O2 + C6H12O6 </a:t>
            </a:r>
            <a:r>
              <a:rPr lang="en-US" sz="2500" dirty="0">
                <a:effectLst/>
                <a:latin typeface="Garamond" charset="0"/>
                <a:ea typeface="MS PGothic" charset="0"/>
                <a:sym typeface="Wingdings" charset="0"/>
              </a:rPr>
              <a:t> 6 CO2 + 6 H2O + ATP</a:t>
            </a:r>
            <a:endParaRPr lang="en-US" sz="2500" dirty="0">
              <a:effectLst/>
              <a:latin typeface="Garamond" charset="0"/>
              <a:ea typeface="MS PGothic" charset="0"/>
            </a:endParaRPr>
          </a:p>
          <a:p>
            <a:r>
              <a:rPr lang="en-US" sz="2500" dirty="0">
                <a:effectLst/>
                <a:latin typeface="Garamond" charset="0"/>
                <a:ea typeface="MS PGothic" charset="0"/>
              </a:rPr>
              <a:t>Write the chemical formula for glucose: ___C6H12O6_______</a:t>
            </a:r>
          </a:p>
          <a:p>
            <a:r>
              <a:rPr lang="en-US" sz="2500" dirty="0">
                <a:effectLst/>
                <a:latin typeface="Garamond" charset="0"/>
                <a:ea typeface="MS PGothic" charset="0"/>
              </a:rPr>
              <a:t>What are the three main stages of </a:t>
            </a:r>
            <a:r>
              <a:rPr lang="en-US" sz="2500" u="sng" dirty="0">
                <a:effectLst/>
                <a:latin typeface="Garamond" charset="0"/>
                <a:ea typeface="MS PGothic" charset="0"/>
              </a:rPr>
              <a:t>cellular respiration</a:t>
            </a:r>
            <a:r>
              <a:rPr lang="en-US" sz="2500" dirty="0">
                <a:effectLst/>
                <a:latin typeface="Garamond" charset="0"/>
                <a:ea typeface="MS PGothic" charset="0"/>
              </a:rPr>
              <a:t>?</a:t>
            </a:r>
          </a:p>
          <a:p>
            <a:pPr lvl="1"/>
            <a:r>
              <a:rPr lang="en-US" sz="2500" dirty="0">
                <a:effectLst/>
                <a:latin typeface="Garamond" charset="0"/>
                <a:ea typeface="MS PGothic" charset="0"/>
              </a:rPr>
              <a:t>Glycolysis</a:t>
            </a:r>
          </a:p>
          <a:p>
            <a:pPr lvl="1"/>
            <a:r>
              <a:rPr lang="en-US" sz="2500" dirty="0">
                <a:effectLst/>
                <a:latin typeface="Garamond" charset="0"/>
                <a:ea typeface="MS PGothic" charset="0"/>
              </a:rPr>
              <a:t>Krebs Cycle</a:t>
            </a:r>
          </a:p>
          <a:p>
            <a:pPr lvl="1"/>
            <a:r>
              <a:rPr lang="en-US" sz="2500" dirty="0">
                <a:effectLst/>
                <a:latin typeface="Garamond" charset="0"/>
                <a:ea typeface="MS PGothic" charset="0"/>
              </a:rPr>
              <a:t>Electron Transport Chain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9116847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7386213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1309787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7990113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9807082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Rectangle 2"/>
          <p:cNvSpPr>
            <a:spLocks noGrp="1" noChangeArrowheads="1"/>
          </p:cNvSpPr>
          <p:nvPr>
            <p:ph type="title"/>
          </p:nvPr>
        </p:nvSpPr>
        <p:spPr>
          <a:xfrm>
            <a:off x="4495800" y="0"/>
            <a:ext cx="4648200" cy="609600"/>
          </a:xfrm>
        </p:spPr>
        <p:txBody>
          <a:bodyPr/>
          <a:lstStyle/>
          <a:p>
            <a:pPr eaLnBrk="1" hangingPunct="1">
              <a:defRPr/>
            </a:pPr>
            <a:r>
              <a:rPr lang="en-US">
                <a:solidFill>
                  <a:schemeClr val="tx1"/>
                </a:solidFill>
                <a:latin typeface="Garamond" charset="0"/>
                <a:ea typeface="MS PGothic" charset="0"/>
              </a:rPr>
              <a:t>Glycolysis con’td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>
          <a:xfrm>
            <a:off x="152400" y="152400"/>
            <a:ext cx="4572000" cy="5943600"/>
          </a:xfrm>
        </p:spPr>
        <p:txBody>
          <a:bodyPr/>
          <a:lstStyle/>
          <a:p>
            <a:pPr>
              <a:defRPr/>
            </a:pPr>
            <a:r>
              <a:rPr lang="en-US" b="1" u="sng" dirty="0" smtClean="0">
                <a:ea typeface="+mn-ea"/>
                <a:cs typeface="ＭＳ Ｐゴシック" charset="0"/>
              </a:rPr>
              <a:t>ATP</a:t>
            </a:r>
            <a:r>
              <a:rPr lang="en-US" b="1" dirty="0" smtClean="0">
                <a:ea typeface="+mn-ea"/>
                <a:cs typeface="ＭＳ Ｐゴシック" charset="0"/>
              </a:rPr>
              <a:t> </a:t>
            </a:r>
            <a:r>
              <a:rPr lang="en-US" dirty="0" smtClean="0">
                <a:ea typeface="+mn-ea"/>
                <a:cs typeface="ＭＳ Ｐゴシック" charset="0"/>
              </a:rPr>
              <a:t>must be used to start the reaction</a:t>
            </a:r>
          </a:p>
          <a:p>
            <a:pPr>
              <a:defRPr/>
            </a:pPr>
            <a:r>
              <a:rPr lang="en-US" dirty="0" smtClean="0">
                <a:ea typeface="+mn-ea"/>
                <a:cs typeface="ＭＳ Ｐゴシック" charset="0"/>
              </a:rPr>
              <a:t>The 6 carbon molecule breaks into two, 3 carbon molecules</a:t>
            </a:r>
          </a:p>
          <a:p>
            <a:pPr>
              <a:defRPr/>
            </a:pPr>
            <a:r>
              <a:rPr lang="en-US" dirty="0" smtClean="0">
                <a:ea typeface="+mn-ea"/>
                <a:cs typeface="ＭＳ Ｐゴシック" charset="0"/>
              </a:rPr>
              <a:t>This ends up yielding </a:t>
            </a:r>
            <a:r>
              <a:rPr lang="en-US" b="1" u="sng" dirty="0" smtClean="0">
                <a:ea typeface="+mn-ea"/>
                <a:cs typeface="ＭＳ Ｐゴシック" charset="0"/>
              </a:rPr>
              <a:t>4 ATP</a:t>
            </a:r>
          </a:p>
          <a:p>
            <a:pPr>
              <a:defRPr/>
            </a:pPr>
            <a:r>
              <a:rPr lang="en-US" dirty="0" smtClean="0">
                <a:ea typeface="+mn-ea"/>
                <a:cs typeface="ＭＳ Ｐゴシック" charset="0"/>
              </a:rPr>
              <a:t>This gives a NET gain of </a:t>
            </a:r>
            <a:br>
              <a:rPr lang="en-US" dirty="0" smtClean="0">
                <a:ea typeface="+mn-ea"/>
                <a:cs typeface="ＭＳ Ｐゴシック" charset="0"/>
              </a:rPr>
            </a:br>
            <a:r>
              <a:rPr lang="en-US" b="1" u="sng" dirty="0" smtClean="0">
                <a:ea typeface="+mn-ea"/>
                <a:cs typeface="ＭＳ Ｐゴシック" charset="0"/>
              </a:rPr>
              <a:t> 2 ATP.</a:t>
            </a:r>
          </a:p>
          <a:p>
            <a:pPr>
              <a:defRPr/>
            </a:pPr>
            <a:r>
              <a:rPr lang="en-US" dirty="0" smtClean="0">
                <a:ea typeface="+mn-ea"/>
                <a:cs typeface="ＭＳ Ｐゴシック" charset="0"/>
              </a:rPr>
              <a:t>In the process </a:t>
            </a:r>
            <a:r>
              <a:rPr lang="en-US" b="1" u="sng" dirty="0" smtClean="0">
                <a:ea typeface="+mn-ea"/>
                <a:cs typeface="ＭＳ Ｐゴシック" charset="0"/>
              </a:rPr>
              <a:t>NAD+</a:t>
            </a:r>
            <a:r>
              <a:rPr lang="en-US" dirty="0" smtClean="0">
                <a:ea typeface="+mn-ea"/>
                <a:cs typeface="ＭＳ Ｐゴシック" charset="0"/>
              </a:rPr>
              <a:t> (</a:t>
            </a:r>
            <a:r>
              <a:rPr lang="en-US" dirty="0" err="1" smtClean="0">
                <a:ea typeface="+mn-ea"/>
                <a:cs typeface="ＭＳ Ｐゴシック" charset="0"/>
              </a:rPr>
              <a:t>nicotinamide</a:t>
            </a:r>
            <a:r>
              <a:rPr lang="en-US" dirty="0" smtClean="0">
                <a:ea typeface="+mn-ea"/>
                <a:cs typeface="ＭＳ Ｐゴシック" charset="0"/>
              </a:rPr>
              <a:t> adenine </a:t>
            </a:r>
            <a:r>
              <a:rPr lang="en-US" dirty="0" err="1" smtClean="0">
                <a:ea typeface="+mn-ea"/>
                <a:cs typeface="ＭＳ Ｐゴシック" charset="0"/>
              </a:rPr>
              <a:t>dinucleotice</a:t>
            </a:r>
            <a:r>
              <a:rPr lang="en-US" dirty="0" smtClean="0">
                <a:ea typeface="+mn-ea"/>
                <a:cs typeface="ＭＳ Ｐゴシック" charset="0"/>
              </a:rPr>
              <a:t>) picks up </a:t>
            </a:r>
            <a:br>
              <a:rPr lang="en-US" dirty="0" smtClean="0">
                <a:ea typeface="+mn-ea"/>
                <a:cs typeface="ＭＳ Ｐゴシック" charset="0"/>
              </a:rPr>
            </a:br>
            <a:r>
              <a:rPr lang="en-US" b="1" u="sng" dirty="0" smtClean="0">
                <a:ea typeface="+mn-ea"/>
                <a:cs typeface="ＭＳ Ｐゴシック" charset="0"/>
              </a:rPr>
              <a:t>2</a:t>
            </a:r>
            <a:r>
              <a:rPr lang="en-US" dirty="0" smtClean="0">
                <a:ea typeface="+mn-ea"/>
                <a:cs typeface="ＭＳ Ｐゴシック" charset="0"/>
              </a:rPr>
              <a:t> </a:t>
            </a:r>
            <a:r>
              <a:rPr lang="en-US" b="1" u="sng" dirty="0" smtClean="0">
                <a:ea typeface="+mn-ea"/>
                <a:cs typeface="ＭＳ Ｐゴシック" charset="0"/>
              </a:rPr>
              <a:t>high energy electrons </a:t>
            </a:r>
            <a:r>
              <a:rPr lang="en-US" dirty="0" smtClean="0">
                <a:ea typeface="+mn-ea"/>
                <a:cs typeface="ＭＳ Ｐゴシック" charset="0"/>
              </a:rPr>
              <a:t>and becomes </a:t>
            </a:r>
            <a:r>
              <a:rPr lang="en-US" b="1" u="sng" dirty="0" smtClean="0">
                <a:ea typeface="+mn-ea"/>
                <a:cs typeface="ＭＳ Ｐゴシック" charset="0"/>
              </a:rPr>
              <a:t>NADH.</a:t>
            </a:r>
            <a:endParaRPr lang="en-US" dirty="0">
              <a:ea typeface="+mn-ea"/>
              <a:cs typeface="ＭＳ Ｐゴシック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defRPr/>
            </a:pPr>
            <a:endParaRPr lang="en-US">
              <a:ea typeface="+mn-ea"/>
              <a:cs typeface="ＭＳ Ｐゴシック" charset="0"/>
            </a:endParaRPr>
          </a:p>
        </p:txBody>
      </p:sp>
      <p:pic>
        <p:nvPicPr>
          <p:cNvPr id="57348" name="Picture 3" descr="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7650" y="609600"/>
            <a:ext cx="3282950" cy="624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533400" y="228600"/>
            <a:ext cx="8382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3581400" y="2514600"/>
            <a:ext cx="9906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609600" y="3429000"/>
            <a:ext cx="11430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2590800" y="3810000"/>
            <a:ext cx="11430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304800" y="5181600"/>
            <a:ext cx="38100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2438400" y="5638800"/>
            <a:ext cx="13716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5029200" cy="1143000"/>
          </a:xfrm>
        </p:spPr>
        <p:txBody>
          <a:bodyPr/>
          <a:lstStyle/>
          <a:p>
            <a:pPr>
              <a:defRPr/>
            </a:pPr>
            <a:r>
              <a:rPr lang="en-US" dirty="0">
                <a:latin typeface="Garamond" charset="0"/>
                <a:ea typeface="MS PGothic" charset="0"/>
              </a:rPr>
              <a:t>Summarize Glycolysis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419600" cy="4525963"/>
          </a:xfrm>
        </p:spPr>
        <p:txBody>
          <a:bodyPr/>
          <a:lstStyle/>
          <a:p>
            <a:pPr marL="342900" lvl="1" indent="-342900">
              <a:buClr>
                <a:schemeClr val="hlink"/>
              </a:buClr>
              <a:buFont typeface="Wingdings" pitchFamily="2" charset="2"/>
              <a:buChar char="n"/>
              <a:defRPr/>
            </a:pPr>
            <a:r>
              <a:rPr lang="en-US" b="1" dirty="0" err="1" smtClean="0"/>
              <a:t>Glycolysis</a:t>
            </a:r>
            <a:r>
              <a:rPr lang="en-US" b="1" dirty="0" smtClean="0"/>
              <a:t> breaks down a molecule of glucose into two molecules of </a:t>
            </a:r>
            <a:r>
              <a:rPr lang="en-US" b="1" dirty="0" err="1" smtClean="0"/>
              <a:t>pyruvic</a:t>
            </a:r>
            <a:r>
              <a:rPr lang="en-US" b="1" dirty="0" smtClean="0"/>
              <a:t> acid.  In the process, it forms a new of 2 molecules of ATP, 2 molecules of NADH and 2 hydrogen ions.</a:t>
            </a:r>
          </a:p>
          <a:p>
            <a:pPr marL="342900" lvl="1" indent="-342900">
              <a:buClr>
                <a:schemeClr val="hlink"/>
              </a:buClr>
              <a:buFont typeface="Wingdings" pitchFamily="2" charset="2"/>
              <a:buChar char="n"/>
              <a:defRPr/>
            </a:pPr>
            <a:r>
              <a:rPr lang="en-US" b="1" dirty="0" smtClean="0">
                <a:hlinkClick r:id="rId2"/>
              </a:rPr>
              <a:t>http://highered.mcgraw-hill.com/sites/0072507470/student_view0/chapter25/animation__how_glycolysis_works.html</a:t>
            </a:r>
            <a:endParaRPr lang="en-US" b="1" dirty="0" smtClean="0"/>
          </a:p>
          <a:p>
            <a:pPr marL="342900" lvl="1" indent="-342900">
              <a:buClr>
                <a:schemeClr val="hlink"/>
              </a:buClr>
              <a:buFont typeface="Wingdings" pitchFamily="2" charset="2"/>
              <a:buChar char="n"/>
              <a:defRPr/>
            </a:pPr>
            <a:endParaRPr lang="en-US" b="1" dirty="0" smtClean="0"/>
          </a:p>
          <a:p>
            <a:pPr>
              <a:buFont typeface="Wingdings" pitchFamily="2" charset="2"/>
              <a:buChar char="n"/>
              <a:defRPr/>
            </a:pPr>
            <a:endParaRPr lang="en-US" dirty="0">
              <a:cs typeface="ＭＳ Ｐゴシック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Font typeface="Wingdings" pitchFamily="2" charset="2"/>
              <a:buChar char="n"/>
              <a:defRPr/>
            </a:pPr>
            <a:endParaRPr lang="en-US">
              <a:cs typeface="ＭＳ Ｐゴシック" charset="0"/>
            </a:endParaRPr>
          </a:p>
        </p:txBody>
      </p:sp>
      <p:pic>
        <p:nvPicPr>
          <p:cNvPr id="62468" name="Picture 3" descr="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7650" y="609600"/>
            <a:ext cx="3130550" cy="624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5664200" cy="609600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>
                <a:ea typeface="+mj-ea"/>
                <a:cs typeface="+mj-cs"/>
              </a:rPr>
              <a:t>Review of Glycolysis</a:t>
            </a:r>
            <a:endParaRPr lang="en-US" b="0" smtClean="0">
              <a:ea typeface="+mj-ea"/>
              <a:cs typeface="+mj-cs"/>
            </a:endParaRPr>
          </a:p>
        </p:txBody>
      </p:sp>
      <p:sp>
        <p:nvSpPr>
          <p:cNvPr id="2283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609600"/>
            <a:ext cx="8026400" cy="47244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2400" dirty="0" smtClean="0">
                <a:ea typeface="+mn-ea"/>
                <a:cs typeface="+mn-cs"/>
              </a:rPr>
              <a:t>Describe glycolysis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000" dirty="0" smtClean="0">
                <a:ea typeface="+mn-ea"/>
              </a:rPr>
              <a:t>Breaking apart glucose to produce 2 </a:t>
            </a:r>
            <a:r>
              <a:rPr lang="en-US" sz="2000" dirty="0" err="1" smtClean="0">
                <a:ea typeface="+mn-ea"/>
              </a:rPr>
              <a:t>pryuvic</a:t>
            </a:r>
            <a:r>
              <a:rPr lang="en-US" sz="2000" dirty="0" smtClean="0">
                <a:ea typeface="+mn-ea"/>
              </a:rPr>
              <a:t> acids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000" dirty="0" smtClean="0">
                <a:ea typeface="+mn-ea"/>
              </a:rPr>
              <a:t>(Using enzymes, one six-carbon glucose is oxidized to form two three-carbon pyruvic acid molecules)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400" dirty="0" smtClean="0">
                <a:ea typeface="+mn-ea"/>
                <a:cs typeface="+mn-cs"/>
              </a:rPr>
              <a:t>What is produced?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000" dirty="0" smtClean="0">
                <a:ea typeface="+mn-ea"/>
              </a:rPr>
              <a:t>2 </a:t>
            </a:r>
            <a:r>
              <a:rPr lang="en-US" sz="2000" dirty="0" err="1" smtClean="0">
                <a:ea typeface="+mn-ea"/>
              </a:rPr>
              <a:t>pryuvic</a:t>
            </a:r>
            <a:r>
              <a:rPr lang="en-US" sz="2000" dirty="0" smtClean="0">
                <a:ea typeface="+mn-ea"/>
              </a:rPr>
              <a:t> acids, 2 ATP, 2 NADH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400" dirty="0" smtClean="0">
                <a:ea typeface="+mn-ea"/>
                <a:cs typeface="+mn-cs"/>
              </a:rPr>
              <a:t>Write an equation for the reaction.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000" dirty="0" smtClean="0">
                <a:ea typeface="+mn-ea"/>
              </a:rPr>
              <a:t>C</a:t>
            </a:r>
            <a:r>
              <a:rPr lang="en-US" sz="2000" baseline="-25000" dirty="0" smtClean="0">
                <a:ea typeface="+mn-ea"/>
              </a:rPr>
              <a:t>6</a:t>
            </a:r>
            <a:r>
              <a:rPr lang="en-US" sz="2000" dirty="0" smtClean="0">
                <a:ea typeface="+mn-ea"/>
              </a:rPr>
              <a:t>H</a:t>
            </a:r>
            <a:r>
              <a:rPr lang="en-US" sz="2000" baseline="-25000" dirty="0" smtClean="0">
                <a:ea typeface="+mn-ea"/>
              </a:rPr>
              <a:t>12</a:t>
            </a:r>
            <a:r>
              <a:rPr lang="en-US" sz="2000" dirty="0" smtClean="0">
                <a:ea typeface="+mn-ea"/>
              </a:rPr>
              <a:t>O</a:t>
            </a:r>
            <a:r>
              <a:rPr lang="en-US" sz="2000" baseline="-25000" dirty="0" smtClean="0">
                <a:ea typeface="+mn-ea"/>
              </a:rPr>
              <a:t>6</a:t>
            </a:r>
            <a:r>
              <a:rPr lang="en-US" sz="2000" dirty="0" smtClean="0">
                <a:ea typeface="+mn-ea"/>
              </a:rPr>
              <a:t> </a:t>
            </a:r>
            <a:r>
              <a:rPr lang="en-US" sz="2000" dirty="0" smtClean="0">
                <a:ea typeface="+mn-ea"/>
                <a:sym typeface="Wingdings" charset="0"/>
              </a:rPr>
              <a:t> using enzymes and 2 ATP  2 Pyruvic Acids + 4 ATP + 2 NADH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000" dirty="0" smtClean="0">
                <a:ea typeface="+mn-ea"/>
              </a:rPr>
              <a:t>The 2 ATP used to start the reaction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000" dirty="0" smtClean="0">
                <a:ea typeface="+mn-ea"/>
              </a:rPr>
              <a:t>No oxygen is needed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400" u="sng" dirty="0" smtClean="0">
                <a:ea typeface="+mn-ea"/>
                <a:cs typeface="+mn-cs"/>
              </a:rPr>
              <a:t>NET</a:t>
            </a:r>
            <a:r>
              <a:rPr lang="en-US" sz="2400" dirty="0" smtClean="0">
                <a:ea typeface="+mn-ea"/>
                <a:cs typeface="+mn-cs"/>
              </a:rPr>
              <a:t>:  2 ATP produced for every 1 glucose in glycolysis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sz="2400" dirty="0" smtClean="0">
              <a:ea typeface="+mn-ea"/>
              <a:cs typeface="+mn-cs"/>
            </a:endParaRPr>
          </a:p>
        </p:txBody>
      </p:sp>
      <p:pic>
        <p:nvPicPr>
          <p:cNvPr id="6553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4802188"/>
            <a:ext cx="3352800" cy="205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28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283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283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283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283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283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283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283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2283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2283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381000" y="304800"/>
            <a:ext cx="8229600" cy="6553200"/>
          </a:xfrm>
        </p:spPr>
        <p:txBody>
          <a:bodyPr/>
          <a:lstStyle/>
          <a:p>
            <a:pPr>
              <a:defRPr/>
            </a:pPr>
            <a:r>
              <a:rPr lang="en-US" dirty="0">
                <a:latin typeface="Garamond" charset="0"/>
                <a:ea typeface="MS PGothic" charset="0"/>
              </a:rPr>
              <a:t>Review of Glycolysis</a:t>
            </a:r>
          </a:p>
          <a:p>
            <a:pPr lvl="1">
              <a:defRPr/>
            </a:pPr>
            <a:r>
              <a:rPr lang="en-US" dirty="0">
                <a:latin typeface="Garamond" charset="0"/>
                <a:ea typeface="MS PGothic" charset="0"/>
              </a:rPr>
              <a:t>Describe glycolysis</a:t>
            </a:r>
          </a:p>
          <a:p>
            <a:pPr lvl="1">
              <a:defRPr/>
            </a:pPr>
            <a:r>
              <a:rPr lang="en-US" dirty="0">
                <a:latin typeface="Garamond" charset="0"/>
                <a:ea typeface="MS PGothic" charset="0"/>
              </a:rPr>
              <a:t>Breaking apart glucose to produce 2 </a:t>
            </a:r>
            <a:r>
              <a:rPr lang="en-US" dirty="0" err="1">
                <a:latin typeface="Garamond" charset="0"/>
                <a:ea typeface="MS PGothic" charset="0"/>
              </a:rPr>
              <a:t>pryuvic</a:t>
            </a:r>
            <a:r>
              <a:rPr lang="en-US" dirty="0">
                <a:latin typeface="Garamond" charset="0"/>
                <a:ea typeface="MS PGothic" charset="0"/>
              </a:rPr>
              <a:t> acids</a:t>
            </a:r>
          </a:p>
          <a:p>
            <a:pPr lvl="1">
              <a:defRPr/>
            </a:pPr>
            <a:r>
              <a:rPr lang="en-US" dirty="0">
                <a:latin typeface="Garamond" charset="0"/>
                <a:ea typeface="MS PGothic" charset="0"/>
              </a:rPr>
              <a:t>(Using enzymes, one six-carbon glucose is oxidized to form two three-carbon pyruvic acid molecules)</a:t>
            </a:r>
          </a:p>
          <a:p>
            <a:pPr lvl="1">
              <a:defRPr/>
            </a:pPr>
            <a:r>
              <a:rPr lang="en-US" dirty="0">
                <a:latin typeface="Garamond" charset="0"/>
                <a:ea typeface="MS PGothic" charset="0"/>
              </a:rPr>
              <a:t>What is produced?</a:t>
            </a:r>
          </a:p>
          <a:p>
            <a:pPr lvl="1">
              <a:defRPr/>
            </a:pPr>
            <a:r>
              <a:rPr lang="en-US" dirty="0">
                <a:latin typeface="Garamond" charset="0"/>
                <a:ea typeface="MS PGothic" charset="0"/>
              </a:rPr>
              <a:t>2 </a:t>
            </a:r>
            <a:r>
              <a:rPr lang="en-US" dirty="0" err="1">
                <a:latin typeface="Garamond" charset="0"/>
                <a:ea typeface="MS PGothic" charset="0"/>
              </a:rPr>
              <a:t>pryuvic</a:t>
            </a:r>
            <a:r>
              <a:rPr lang="en-US" dirty="0">
                <a:latin typeface="Garamond" charset="0"/>
                <a:ea typeface="MS PGothic" charset="0"/>
              </a:rPr>
              <a:t> acids, 2 ATP, 2 NADH</a:t>
            </a:r>
          </a:p>
          <a:p>
            <a:pPr lvl="1">
              <a:defRPr/>
            </a:pPr>
            <a:r>
              <a:rPr lang="en-US" dirty="0">
                <a:latin typeface="Garamond" charset="0"/>
                <a:ea typeface="MS PGothic" charset="0"/>
              </a:rPr>
              <a:t>Write an equation for the reaction.</a:t>
            </a:r>
          </a:p>
          <a:p>
            <a:pPr lvl="1">
              <a:defRPr/>
            </a:pPr>
            <a:r>
              <a:rPr lang="en-US" dirty="0">
                <a:latin typeface="Garamond" charset="0"/>
                <a:ea typeface="MS PGothic" charset="0"/>
              </a:rPr>
              <a:t>C</a:t>
            </a:r>
            <a:r>
              <a:rPr lang="en-US" baseline="-25000" dirty="0">
                <a:latin typeface="Garamond" charset="0"/>
                <a:ea typeface="MS PGothic" charset="0"/>
              </a:rPr>
              <a:t>6</a:t>
            </a:r>
            <a:r>
              <a:rPr lang="en-US" dirty="0">
                <a:latin typeface="Garamond" charset="0"/>
                <a:ea typeface="MS PGothic" charset="0"/>
              </a:rPr>
              <a:t>H</a:t>
            </a:r>
            <a:r>
              <a:rPr lang="en-US" baseline="-25000" dirty="0">
                <a:latin typeface="Garamond" charset="0"/>
                <a:ea typeface="MS PGothic" charset="0"/>
              </a:rPr>
              <a:t>12</a:t>
            </a:r>
            <a:r>
              <a:rPr lang="en-US" dirty="0">
                <a:latin typeface="Garamond" charset="0"/>
                <a:ea typeface="MS PGothic" charset="0"/>
              </a:rPr>
              <a:t>O</a:t>
            </a:r>
            <a:r>
              <a:rPr lang="en-US" baseline="-25000" dirty="0">
                <a:latin typeface="Garamond" charset="0"/>
                <a:ea typeface="MS PGothic" charset="0"/>
              </a:rPr>
              <a:t>6</a:t>
            </a:r>
            <a:r>
              <a:rPr lang="en-US" dirty="0">
                <a:latin typeface="Garamond" charset="0"/>
                <a:ea typeface="MS PGothic" charset="0"/>
              </a:rPr>
              <a:t> </a:t>
            </a:r>
            <a:r>
              <a:rPr lang="en-US" dirty="0">
                <a:latin typeface="Garamond" charset="0"/>
                <a:ea typeface="MS PGothic" charset="0"/>
                <a:sym typeface="Wingdings" charset="0"/>
              </a:rPr>
              <a:t></a:t>
            </a:r>
            <a:r>
              <a:rPr lang="en-US" dirty="0">
                <a:latin typeface="Garamond" charset="0"/>
                <a:ea typeface="MS PGothic" charset="0"/>
              </a:rPr>
              <a:t> using enzymes and 2 ATP </a:t>
            </a:r>
            <a:r>
              <a:rPr lang="en-US" dirty="0">
                <a:latin typeface="Garamond" charset="0"/>
                <a:ea typeface="MS PGothic" charset="0"/>
                <a:sym typeface="Wingdings" charset="0"/>
              </a:rPr>
              <a:t></a:t>
            </a:r>
            <a:r>
              <a:rPr lang="en-US" dirty="0">
                <a:latin typeface="Garamond" charset="0"/>
                <a:ea typeface="MS PGothic" charset="0"/>
              </a:rPr>
              <a:t> 2 Pyruvic Acids + 4 ATP + 2 NADH</a:t>
            </a:r>
          </a:p>
          <a:p>
            <a:pPr lvl="1">
              <a:defRPr/>
            </a:pPr>
            <a:r>
              <a:rPr lang="en-US" dirty="0">
                <a:latin typeface="Garamond" charset="0"/>
                <a:ea typeface="MS PGothic" charset="0"/>
              </a:rPr>
              <a:t>2 ATP used to start the reaction</a:t>
            </a:r>
          </a:p>
          <a:p>
            <a:pPr lvl="1">
              <a:defRPr/>
            </a:pPr>
            <a:r>
              <a:rPr lang="en-US" dirty="0">
                <a:latin typeface="Garamond" charset="0"/>
                <a:ea typeface="MS PGothic" charset="0"/>
              </a:rPr>
              <a:t>No oxygen is needed</a:t>
            </a:r>
          </a:p>
          <a:p>
            <a:pPr lvl="1">
              <a:defRPr/>
            </a:pPr>
            <a:r>
              <a:rPr lang="en-US" u="sng" dirty="0">
                <a:latin typeface="Garamond" charset="0"/>
                <a:ea typeface="MS PGothic" charset="0"/>
              </a:rPr>
              <a:t>NET</a:t>
            </a:r>
            <a:r>
              <a:rPr lang="en-US" dirty="0">
                <a:latin typeface="Garamond" charset="0"/>
                <a:ea typeface="MS PGothic" charset="0"/>
              </a:rPr>
              <a:t>:  2 ATP produced for every 1 glucose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52400" y="152400"/>
            <a:ext cx="4419600" cy="32766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4572000" y="152400"/>
            <a:ext cx="4419600" cy="32766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52400" y="3429000"/>
            <a:ext cx="4419600" cy="32766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572000" y="3429000"/>
            <a:ext cx="4419600" cy="32766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2590800" y="2667000"/>
            <a:ext cx="3886200" cy="13716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3254" name="TextBox 8"/>
          <p:cNvSpPr txBox="1">
            <a:spLocks noChangeArrowheads="1"/>
          </p:cNvSpPr>
          <p:nvPr/>
        </p:nvSpPr>
        <p:spPr bwMode="auto">
          <a:xfrm>
            <a:off x="2819400" y="2847975"/>
            <a:ext cx="35052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9pPr>
          </a:lstStyle>
          <a:p>
            <a:pPr algn="ctr" eaLnBrk="1" hangingPunct="1"/>
            <a:r>
              <a:rPr lang="en-US" sz="3600" b="1" dirty="0">
                <a:latin typeface="Calibri" charset="0"/>
              </a:rPr>
              <a:t>Cell respiration</a:t>
            </a:r>
          </a:p>
        </p:txBody>
      </p:sp>
      <p:sp>
        <p:nvSpPr>
          <p:cNvPr id="53255" name="TextBox 9"/>
          <p:cNvSpPr txBox="1">
            <a:spLocks noChangeArrowheads="1"/>
          </p:cNvSpPr>
          <p:nvPr/>
        </p:nvSpPr>
        <p:spPr bwMode="auto">
          <a:xfrm>
            <a:off x="152400" y="152400"/>
            <a:ext cx="4419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9pPr>
          </a:lstStyle>
          <a:p>
            <a:pPr eaLnBrk="1" hangingPunct="1"/>
            <a:r>
              <a:rPr lang="en-US" sz="3200">
                <a:latin typeface="Calibri" charset="0"/>
              </a:rPr>
              <a:t>Definition </a:t>
            </a:r>
            <a:r>
              <a:rPr lang="en-US">
                <a:latin typeface="Calibri" charset="0"/>
              </a:rPr>
              <a:t>(not the equation)</a:t>
            </a:r>
            <a:r>
              <a:rPr lang="en-US" sz="3200">
                <a:latin typeface="Calibri" charset="0"/>
              </a:rPr>
              <a:t>:</a:t>
            </a:r>
          </a:p>
        </p:txBody>
      </p:sp>
      <p:sp>
        <p:nvSpPr>
          <p:cNvPr id="53256" name="TextBox 10"/>
          <p:cNvSpPr txBox="1">
            <a:spLocks noChangeArrowheads="1"/>
          </p:cNvSpPr>
          <p:nvPr/>
        </p:nvSpPr>
        <p:spPr bwMode="auto">
          <a:xfrm>
            <a:off x="4572000" y="152400"/>
            <a:ext cx="4419600" cy="155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9pPr>
          </a:lstStyle>
          <a:p>
            <a:pPr eaLnBrk="1" hangingPunct="1"/>
            <a:r>
              <a:rPr lang="en-US" sz="3200">
                <a:latin typeface="Calibri" charset="0"/>
              </a:rPr>
              <a:t>Reactants =</a:t>
            </a:r>
          </a:p>
          <a:p>
            <a:pPr eaLnBrk="1" hangingPunct="1"/>
            <a:endParaRPr lang="en-US" sz="3200">
              <a:latin typeface="Calibri" charset="0"/>
            </a:endParaRPr>
          </a:p>
          <a:p>
            <a:pPr eaLnBrk="1" hangingPunct="1"/>
            <a:r>
              <a:rPr lang="en-US" sz="3200">
                <a:latin typeface="Calibri" charset="0"/>
              </a:rPr>
              <a:t>Products = </a:t>
            </a:r>
          </a:p>
        </p:txBody>
      </p:sp>
      <p:sp>
        <p:nvSpPr>
          <p:cNvPr id="53257" name="TextBox 11"/>
          <p:cNvSpPr txBox="1">
            <a:spLocks noChangeArrowheads="1"/>
          </p:cNvSpPr>
          <p:nvPr/>
        </p:nvSpPr>
        <p:spPr bwMode="auto">
          <a:xfrm>
            <a:off x="152400" y="3429000"/>
            <a:ext cx="44196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9pPr>
          </a:lstStyle>
          <a:p>
            <a:pPr eaLnBrk="1" hangingPunct="1"/>
            <a:r>
              <a:rPr lang="en-US" sz="3200">
                <a:latin typeface="Calibri" charset="0"/>
              </a:rPr>
              <a:t>Where?</a:t>
            </a:r>
          </a:p>
        </p:txBody>
      </p:sp>
      <p:sp>
        <p:nvSpPr>
          <p:cNvPr id="53258" name="TextBox 12"/>
          <p:cNvSpPr txBox="1">
            <a:spLocks noChangeArrowheads="1"/>
          </p:cNvSpPr>
          <p:nvPr/>
        </p:nvSpPr>
        <p:spPr bwMode="auto">
          <a:xfrm>
            <a:off x="4572000" y="3465513"/>
            <a:ext cx="4419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MS PGothic" charset="0"/>
                <a:cs typeface="MS PGothic" charset="0"/>
              </a:defRPr>
            </a:lvl9pPr>
          </a:lstStyle>
          <a:p>
            <a:pPr eaLnBrk="1" hangingPunct="1"/>
            <a:r>
              <a:rPr lang="en-US" sz="3200">
                <a:latin typeface="Calibri" charset="0"/>
              </a:rPr>
              <a:t>	          purpose of each reactant = …</a:t>
            </a:r>
          </a:p>
        </p:txBody>
      </p:sp>
    </p:spTree>
    <p:extLst>
      <p:ext uri="{BB962C8B-B14F-4D97-AF65-F5344CB8AC3E}">
        <p14:creationId xmlns:p14="http://schemas.microsoft.com/office/powerpoint/2010/main" val="27230444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Stream">
  <a:themeElements>
    <a:clrScheme name="Stream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Stream">
      <a:majorFont>
        <a:latin typeface="Garamond"/>
        <a:ea typeface="ＭＳ Ｐゴシック"/>
        <a:cs typeface=""/>
      </a:majorFont>
      <a:minorFont>
        <a:latin typeface="Garamond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Garamond" charset="0"/>
            <a:ea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Garamond" charset="0"/>
            <a:ea typeface="ＭＳ Ｐゴシック" charset="0"/>
          </a:defRPr>
        </a:defPPr>
      </a:lstStyle>
    </a:lnDef>
  </a:objectDefaults>
  <a:extraClrSchemeLst>
    <a:extraClrScheme>
      <a:clrScheme name="Stream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eam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26339</TotalTime>
  <Words>4830</Words>
  <Application>Microsoft Macintosh PowerPoint</Application>
  <PresentationFormat>On-screen Show (4:3)</PresentationFormat>
  <Paragraphs>808</Paragraphs>
  <Slides>172</Slides>
  <Notes>24</Notes>
  <HiddenSlides>0</HiddenSlides>
  <MMClips>3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172</vt:i4>
      </vt:variant>
    </vt:vector>
  </HeadingPairs>
  <TitlesOfParts>
    <vt:vector size="173" baseType="lpstr">
      <vt:lpstr>Stream</vt:lpstr>
      <vt:lpstr>3/6 ATB</vt:lpstr>
      <vt:lpstr>2/11</vt:lpstr>
      <vt:lpstr>PowerPoint Presentation</vt:lpstr>
      <vt:lpstr>PowerPoint Presentation</vt:lpstr>
      <vt:lpstr>PowerPoint Presentation</vt:lpstr>
      <vt:lpstr>Book Assignments – Due Thursday</vt:lpstr>
      <vt:lpstr>Chapter 7 – Cellular Respiration</vt:lpstr>
      <vt:lpstr>Directions:  Use your book (page 249-253) to answer the following questions:  </vt:lpstr>
      <vt:lpstr>PowerPoint Presentation</vt:lpstr>
      <vt:lpstr>PowerPoint Presentation</vt:lpstr>
      <vt:lpstr>Book Assignment</vt:lpstr>
      <vt:lpstr>ATP (adenosine triphosphate)</vt:lpstr>
      <vt:lpstr>Where is the ATP used?</vt:lpstr>
      <vt:lpstr>Energy Release Summary</vt:lpstr>
      <vt:lpstr>PowerPoint Presentation</vt:lpstr>
      <vt:lpstr>PowerPoint Presentation</vt:lpstr>
      <vt:lpstr>Review questions</vt:lpstr>
      <vt:lpstr>Review questions</vt:lpstr>
      <vt:lpstr>Review questions</vt:lpstr>
      <vt:lpstr>Photosynthesis-Cellular Respiration Cycle</vt:lpstr>
      <vt:lpstr>Review: What is the name of the energy storing molecule?</vt:lpstr>
      <vt:lpstr>So…</vt:lpstr>
      <vt:lpstr>PowerPoint Presentation</vt:lpstr>
      <vt:lpstr>PowerPoint Presentation</vt:lpstr>
      <vt:lpstr>Cellular Respiration</vt:lpstr>
      <vt:lpstr>PowerPoint Presentation</vt:lpstr>
      <vt:lpstr>PowerPoint Presentation</vt:lpstr>
      <vt:lpstr>Where does cell respiration occur?</vt:lpstr>
      <vt:lpstr>PowerPoint Presentation</vt:lpstr>
      <vt:lpstr>PowerPoint Presentation</vt:lpstr>
      <vt:lpstr>PowerPoint Presentation</vt:lpstr>
      <vt:lpstr>Overview - Types of Respiration</vt:lpstr>
      <vt:lpstr>PowerPoint Presentation</vt:lpstr>
      <vt:lpstr>3/6 ATB</vt:lpstr>
      <vt:lpstr>PowerPoint Presentation</vt:lpstr>
      <vt:lpstr>Question:  If you want to start a business to make money, what do you need to do first?</vt:lpstr>
      <vt:lpstr>Glycolysis</vt:lpstr>
      <vt:lpstr>2 Benefits of Glycolysis.  </vt:lpstr>
      <vt:lpstr>Efficiency of Glycolysis</vt:lpstr>
      <vt:lpstr>Cell Respiration – AEROBIC respiration</vt:lpstr>
      <vt:lpstr>Review of Glycolysis</vt:lpstr>
      <vt:lpstr>PowerPoint Presentation</vt:lpstr>
      <vt:lpstr>PowerPoint Presentation</vt:lpstr>
      <vt:lpstr>PowerPoint Presentation</vt:lpstr>
      <vt:lpstr>Kreb’s Cycle </vt:lpstr>
      <vt:lpstr>Review of the Products of the Krebs Cycle</vt:lpstr>
      <vt:lpstr>PowerPoint Presentation</vt:lpstr>
      <vt:lpstr>PowerPoint Presentation</vt:lpstr>
      <vt:lpstr>Electron Transport Chain</vt:lpstr>
      <vt:lpstr>How do cells make the ATP?</vt:lpstr>
      <vt:lpstr>Chemiosmosis</vt:lpstr>
      <vt:lpstr>PowerPoint Presentation</vt:lpstr>
      <vt:lpstr>How efficient is the process</vt:lpstr>
      <vt:lpstr>Review of the Kreb’s Cycle and the ETC: </vt:lpstr>
      <vt:lpstr>Summary!</vt:lpstr>
      <vt:lpstr>PowerPoint Presentation</vt:lpstr>
      <vt:lpstr>Summary of Cellular Respiration</vt:lpstr>
      <vt:lpstr>Electron Transport Chain</vt:lpstr>
      <vt:lpstr>Electron Transport Chain</vt:lpstr>
      <vt:lpstr>PowerPoint Presentation</vt:lpstr>
      <vt:lpstr>PowerPoint Presentation</vt:lpstr>
      <vt:lpstr>PowerPoint Presentation</vt:lpstr>
      <vt:lpstr>Final electron acceptor?</vt:lpstr>
      <vt:lpstr>ETC</vt:lpstr>
      <vt:lpstr>PowerPoint Presentation</vt:lpstr>
      <vt:lpstr>PowerPoint Presentation</vt:lpstr>
      <vt:lpstr>What if no O2?</vt:lpstr>
      <vt:lpstr>Fermentation</vt:lpstr>
      <vt:lpstr>Fermentation in Humans</vt:lpstr>
      <vt:lpstr>Just read (not in notes)</vt:lpstr>
      <vt:lpstr>PowerPoint Presentation</vt:lpstr>
      <vt:lpstr>PowerPoint Presentation</vt:lpstr>
      <vt:lpstr>PowerPoint Presentation</vt:lpstr>
      <vt:lpstr>PowerPoint Presentation</vt:lpstr>
      <vt:lpstr>Lactic Acid Fermentation </vt:lpstr>
      <vt:lpstr>Lactic Acid Fermentation cont’d</vt:lpstr>
      <vt:lpstr>Alcoholic Fermentation</vt:lpstr>
      <vt:lpstr>PowerPoint Presentation</vt:lpstr>
      <vt:lpstr>Fermentation – Other Pathways</vt:lpstr>
      <vt:lpstr>PowerPoint Presentation</vt:lpstr>
      <vt:lpstr>PowerPoint Presentation</vt:lpstr>
      <vt:lpstr>Copy down Table 9.1 Comparison of Photosynthesis and Cellular Respiration (page 13 in notes)</vt:lpstr>
      <vt:lpstr>Photosynthesis-Cellular Respiration Cycle</vt:lpstr>
      <vt:lpstr>PowerPoint Presentation</vt:lpstr>
      <vt:lpstr>PowerPoint Presentation</vt:lpstr>
      <vt:lpstr>PowerPoint Presentation</vt:lpstr>
      <vt:lpstr>PowerPoint Presentation</vt:lpstr>
      <vt:lpstr>Aerobic and Anaerobic Respiration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Glycolysis con’td</vt:lpstr>
      <vt:lpstr>Summarize Glycolysis</vt:lpstr>
      <vt:lpstr>Review of Glycolysis</vt:lpstr>
      <vt:lpstr>PowerPoint Presentation</vt:lpstr>
      <vt:lpstr>PowerPoint Presentation</vt:lpstr>
      <vt:lpstr>PowerPoint Presentation</vt:lpstr>
      <vt:lpstr>PowerPoint Presentation</vt:lpstr>
      <vt:lpstr>Intermediate step before Krebs Cycle</vt:lpstr>
      <vt:lpstr>The Krebs Cycle </vt:lpstr>
      <vt:lpstr>Products of the Krebs Cycle</vt:lpstr>
      <vt:lpstr>PowerPoint Presentation</vt:lpstr>
      <vt:lpstr>PowerPoint Presentation</vt:lpstr>
      <vt:lpstr>PowerPoint Presentation</vt:lpstr>
      <vt:lpstr>PowerPoint Presentation</vt:lpstr>
      <vt:lpstr>Where’s the ATP?</vt:lpstr>
      <vt:lpstr>PowerPoint Presentation</vt:lpstr>
      <vt:lpstr>PowerPoint Presentation</vt:lpstr>
      <vt:lpstr>PowerPoint Presentation</vt:lpstr>
      <vt:lpstr>PowerPoint Presentation</vt:lpstr>
      <vt:lpstr>3/15 ATB</vt:lpstr>
      <vt:lpstr>3/18 ATB</vt:lpstr>
      <vt:lpstr>2/14 ATB – Happy V-Day</vt:lpstr>
      <vt:lpstr>PowerPoint Presentation</vt:lpstr>
      <vt:lpstr>2/15 ATB</vt:lpstr>
      <vt:lpstr>2/16 ATB</vt:lpstr>
      <vt:lpstr>2/21 ATB</vt:lpstr>
      <vt:lpstr>PowerPoint Presentation</vt:lpstr>
      <vt:lpstr>PowerPoint Presentation</vt:lpstr>
      <vt:lpstr>Directions</vt:lpstr>
      <vt:lpstr>Fermentation </vt:lpstr>
      <vt:lpstr>PowerPoint Presentation</vt:lpstr>
      <vt:lpstr>Lactic Acid Fermentation </vt:lpstr>
      <vt:lpstr>Lactic Acid Fermentation cont’d</vt:lpstr>
      <vt:lpstr>3/18 ATB</vt:lpstr>
      <vt:lpstr>3/20 ATB</vt:lpstr>
      <vt:lpstr>PowerPoint Presentation</vt:lpstr>
      <vt:lpstr>Lactic Acid Fermentation </vt:lpstr>
      <vt:lpstr>Lactic Acid Fermentation cont’d</vt:lpstr>
      <vt:lpstr>Alcoholic Fermentation</vt:lpstr>
      <vt:lpstr>PowerPoint Presentation</vt:lpstr>
      <vt:lpstr>Cell Resp. Book Assignment</vt:lpstr>
      <vt:lpstr>PowerPoint Presentation</vt:lpstr>
      <vt:lpstr>Fermentation – Other Pathways</vt:lpstr>
      <vt:lpstr>PowerPoint Presentation</vt:lpstr>
      <vt:lpstr>PowerPoint Presentation</vt:lpstr>
      <vt:lpstr>PowerPoint Presentation</vt:lpstr>
      <vt:lpstr>PowerPoint Presentation</vt:lpstr>
      <vt:lpstr>Directions:  Fill out the chart to compare the products and # of ATP produced.  Lactic Acid is done for you</vt:lpstr>
      <vt:lpstr>PowerPoint Presentation</vt:lpstr>
      <vt:lpstr>Cellular Respiration Versus Fermentation</vt:lpstr>
      <vt:lpstr>3/21 ATB</vt:lpstr>
      <vt:lpstr>Electron Transport Chain</vt:lpstr>
      <vt:lpstr>Page 19</vt:lpstr>
      <vt:lpstr>PowerPoint Presentation</vt:lpstr>
      <vt:lpstr>PowerPoint Presentation</vt:lpstr>
      <vt:lpstr>3/22 ATB</vt:lpstr>
      <vt:lpstr>3/25 ATB</vt:lpstr>
      <vt:lpstr>PowerPoint Presentation</vt:lpstr>
      <vt:lpstr>Cell Respiration Quiz Review </vt:lpstr>
      <vt:lpstr>PowerPoint Presentation</vt:lpstr>
      <vt:lpstr>PowerPoint Presentation</vt:lpstr>
      <vt:lpstr>PowerPoint Presentation</vt:lpstr>
      <vt:lpstr>3/1</vt:lpstr>
      <vt:lpstr>PowerPoint Presentation</vt:lpstr>
      <vt:lpstr>Oxygen Present?</vt:lpstr>
      <vt:lpstr>http://www.phschool.com/science/biology_place/biocoach/cellresp/intro.html </vt:lpstr>
      <vt:lpstr>Mitochondria</vt:lpstr>
      <vt:lpstr> Aerobic Respiration  </vt:lpstr>
      <vt:lpstr>The Krebs Cycle </vt:lpstr>
      <vt:lpstr>The Krebs Cycle</vt:lpstr>
      <vt:lpstr>Electron Acceptors</vt:lpstr>
      <vt:lpstr>PowerPoint Presentation</vt:lpstr>
      <vt:lpstr>Summary of Cellular Respiration</vt:lpstr>
      <vt:lpstr>Two Types of Fermentation</vt:lpstr>
      <vt:lpstr>PowerPoint Presentation</vt:lpstr>
      <vt:lpstr>PowerPoint Presentation</vt:lpstr>
      <vt:lpstr>Electron Transport Chain and Chemiosmosis </vt:lpstr>
      <vt:lpstr>PowerPoint Presentation</vt:lpstr>
    </vt:vector>
  </TitlesOfParts>
  <Company>SASD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SASD</dc:creator>
  <cp:lastModifiedBy>SASD User</cp:lastModifiedBy>
  <cp:revision>223</cp:revision>
  <cp:lastPrinted>2013-03-12T10:57:18Z</cp:lastPrinted>
  <dcterms:created xsi:type="dcterms:W3CDTF">2011-01-26T17:48:11Z</dcterms:created>
  <dcterms:modified xsi:type="dcterms:W3CDTF">2015-02-10T19:26:20Z</dcterms:modified>
</cp:coreProperties>
</file>